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ppt/notesSlides/notesSlide2.xml" ContentType="application/vnd.openxmlformats-officedocument.presentationml.notesSlide+xml"/>
  <Override PartName="/ppt/charts/chart1.xml" ContentType="application/vnd.openxmlformats-officedocument.drawingml.chart+xml"/>
  <Override PartName="/ppt/comments/comment2.xml" ContentType="application/vnd.openxmlformats-officedocument.presentationml.comments+xml"/>
  <Override PartName="/ppt/notesSlides/notesSlide3.xml" ContentType="application/vnd.openxmlformats-officedocument.presentationml.notesSlide+xml"/>
  <Override PartName="/ppt/comments/comment3.xml" ContentType="application/vnd.openxmlformats-officedocument.presentationml.comments+xml"/>
  <Override PartName="/ppt/notesSlides/notesSlide4.xml" ContentType="application/vnd.openxmlformats-officedocument.presentationml.notesSlide+xml"/>
  <Override PartName="/ppt/comments/comment4.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8" r:id="rId1"/>
  </p:sldMasterIdLst>
  <p:notesMasterIdLst>
    <p:notesMasterId r:id="rId17"/>
  </p:notesMasterIdLst>
  <p:handoutMasterIdLst>
    <p:handoutMasterId r:id="rId18"/>
  </p:handoutMasterIdLst>
  <p:sldIdLst>
    <p:sldId id="325" r:id="rId2"/>
    <p:sldId id="314" r:id="rId3"/>
    <p:sldId id="335" r:id="rId4"/>
    <p:sldId id="342" r:id="rId5"/>
    <p:sldId id="338" r:id="rId6"/>
    <p:sldId id="339" r:id="rId7"/>
    <p:sldId id="330" r:id="rId8"/>
    <p:sldId id="331" r:id="rId9"/>
    <p:sldId id="332" r:id="rId10"/>
    <p:sldId id="333" r:id="rId11"/>
    <p:sldId id="334" r:id="rId12"/>
    <p:sldId id="340" r:id="rId13"/>
    <p:sldId id="341" r:id="rId14"/>
    <p:sldId id="324" r:id="rId15"/>
    <p:sldId id="343" r:id="rId16"/>
  </p:sldIdLst>
  <p:sldSz cx="9144000" cy="5143500" type="screen16x9"/>
  <p:notesSz cx="6805613" cy="9944100"/>
  <p:defaultTextStyle>
    <a:defPPr>
      <a:defRPr lang="fi-FI"/>
    </a:defPPr>
    <a:lvl1pPr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nne" initials="AL" lastIdx="8"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8382" autoAdjust="0"/>
    <p:restoredTop sz="90586" autoAdjust="0"/>
  </p:normalViewPr>
  <p:slideViewPr>
    <p:cSldViewPr snapToGrid="0" snapToObjects="1" showGuides="1">
      <p:cViewPr>
        <p:scale>
          <a:sx n="100" d="100"/>
          <a:sy n="100" d="100"/>
        </p:scale>
        <p:origin x="-1152" y="-72"/>
      </p:cViewPr>
      <p:guideLst>
        <p:guide orient="horz" pos="1600"/>
        <p:guide pos="2889"/>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clustered"/>
        <c:varyColors val="0"/>
        <c:ser>
          <c:idx val="0"/>
          <c:order val="0"/>
          <c:tx>
            <c:strRef>
              <c:f>Taul1!$B$1</c:f>
              <c:strCache>
                <c:ptCount val="1"/>
                <c:pt idx="0">
                  <c:v>Miehet alle 45</c:v>
                </c:pt>
              </c:strCache>
            </c:strRef>
          </c:tx>
          <c:spPr>
            <a:solidFill>
              <a:srgbClr val="00B0F0"/>
            </a:solidFill>
          </c:spPr>
          <c:invertIfNegative val="0"/>
          <c:cat>
            <c:strRef>
              <c:f>Taul1!$A$2:$A$5</c:f>
              <c:strCache>
                <c:ptCount val="1"/>
                <c:pt idx="0">
                  <c:v>Eläinten hyvinvointi tärkeää</c:v>
                </c:pt>
              </c:strCache>
            </c:strRef>
          </c:cat>
          <c:val>
            <c:numRef>
              <c:f>Taul1!$B$2:$B$5</c:f>
              <c:numCache>
                <c:formatCode>General</c:formatCode>
                <c:ptCount val="4"/>
                <c:pt idx="0">
                  <c:v>42</c:v>
                </c:pt>
              </c:numCache>
            </c:numRef>
          </c:val>
        </c:ser>
        <c:ser>
          <c:idx val="1"/>
          <c:order val="1"/>
          <c:tx>
            <c:strRef>
              <c:f>Taul1!$C$1</c:f>
              <c:strCache>
                <c:ptCount val="1"/>
                <c:pt idx="0">
                  <c:v>Miehet yli 45</c:v>
                </c:pt>
              </c:strCache>
            </c:strRef>
          </c:tx>
          <c:invertIfNegative val="0"/>
          <c:cat>
            <c:strRef>
              <c:f>Taul1!$A$2:$A$5</c:f>
              <c:strCache>
                <c:ptCount val="1"/>
                <c:pt idx="0">
                  <c:v>Eläinten hyvinvointi tärkeää</c:v>
                </c:pt>
              </c:strCache>
            </c:strRef>
          </c:cat>
          <c:val>
            <c:numRef>
              <c:f>Taul1!$C$2:$C$5</c:f>
              <c:numCache>
                <c:formatCode>General</c:formatCode>
                <c:ptCount val="4"/>
                <c:pt idx="0">
                  <c:v>55</c:v>
                </c:pt>
              </c:numCache>
            </c:numRef>
          </c:val>
        </c:ser>
        <c:ser>
          <c:idx val="2"/>
          <c:order val="2"/>
          <c:tx>
            <c:strRef>
              <c:f>Taul1!$D$1</c:f>
              <c:strCache>
                <c:ptCount val="1"/>
                <c:pt idx="0">
                  <c:v>Naiset alle 55</c:v>
                </c:pt>
              </c:strCache>
            </c:strRef>
          </c:tx>
          <c:spPr>
            <a:solidFill>
              <a:srgbClr val="F0A2AF"/>
            </a:solidFill>
          </c:spPr>
          <c:invertIfNegative val="0"/>
          <c:cat>
            <c:strRef>
              <c:f>Taul1!$A$2:$A$5</c:f>
              <c:strCache>
                <c:ptCount val="1"/>
                <c:pt idx="0">
                  <c:v>Eläinten hyvinvointi tärkeää</c:v>
                </c:pt>
              </c:strCache>
            </c:strRef>
          </c:cat>
          <c:val>
            <c:numRef>
              <c:f>Taul1!$D$2:$D$5</c:f>
              <c:numCache>
                <c:formatCode>General</c:formatCode>
                <c:ptCount val="4"/>
                <c:pt idx="0">
                  <c:v>74</c:v>
                </c:pt>
              </c:numCache>
            </c:numRef>
          </c:val>
        </c:ser>
        <c:ser>
          <c:idx val="3"/>
          <c:order val="3"/>
          <c:tx>
            <c:strRef>
              <c:f>Taul1!$E$1</c:f>
              <c:strCache>
                <c:ptCount val="1"/>
                <c:pt idx="0">
                  <c:v>Naiset yli 45</c:v>
                </c:pt>
              </c:strCache>
            </c:strRef>
          </c:tx>
          <c:spPr>
            <a:solidFill>
              <a:srgbClr val="FF0000"/>
            </a:solidFill>
          </c:spPr>
          <c:invertIfNegative val="0"/>
          <c:cat>
            <c:strRef>
              <c:f>Taul1!$A$2:$A$5</c:f>
              <c:strCache>
                <c:ptCount val="1"/>
                <c:pt idx="0">
                  <c:v>Eläinten hyvinvointi tärkeää</c:v>
                </c:pt>
              </c:strCache>
            </c:strRef>
          </c:cat>
          <c:val>
            <c:numRef>
              <c:f>Taul1!$E$2:$E$5</c:f>
              <c:numCache>
                <c:formatCode>General</c:formatCode>
                <c:ptCount val="4"/>
                <c:pt idx="0">
                  <c:v>76</c:v>
                </c:pt>
              </c:numCache>
            </c:numRef>
          </c:val>
        </c:ser>
        <c:dLbls>
          <c:showLegendKey val="0"/>
          <c:showVal val="0"/>
          <c:showCatName val="0"/>
          <c:showSerName val="0"/>
          <c:showPercent val="0"/>
          <c:showBubbleSize val="0"/>
        </c:dLbls>
        <c:gapWidth val="150"/>
        <c:axId val="20621952"/>
        <c:axId val="20627840"/>
      </c:barChart>
      <c:catAx>
        <c:axId val="20621952"/>
        <c:scaling>
          <c:orientation val="minMax"/>
        </c:scaling>
        <c:delete val="0"/>
        <c:axPos val="l"/>
        <c:majorTickMark val="out"/>
        <c:minorTickMark val="none"/>
        <c:tickLblPos val="nextTo"/>
        <c:crossAx val="20627840"/>
        <c:crosses val="autoZero"/>
        <c:auto val="1"/>
        <c:lblAlgn val="ctr"/>
        <c:lblOffset val="100"/>
        <c:noMultiLvlLbl val="0"/>
      </c:catAx>
      <c:valAx>
        <c:axId val="20627840"/>
        <c:scaling>
          <c:orientation val="minMax"/>
        </c:scaling>
        <c:delete val="0"/>
        <c:axPos val="b"/>
        <c:majorGridlines/>
        <c:numFmt formatCode="General" sourceLinked="1"/>
        <c:majorTickMark val="out"/>
        <c:minorTickMark val="none"/>
        <c:tickLblPos val="nextTo"/>
        <c:crossAx val="20621952"/>
        <c:crosses val="autoZero"/>
        <c:crossBetween val="between"/>
      </c:valAx>
    </c:plotArea>
    <c:legend>
      <c:legendPos val="r"/>
      <c:layout/>
      <c:overlay val="0"/>
    </c:legend>
    <c:plotVisOnly val="1"/>
    <c:dispBlanksAs val="gap"/>
    <c:showDLblsOverMax val="0"/>
  </c:chart>
  <c:txPr>
    <a:bodyPr/>
    <a:lstStyle/>
    <a:p>
      <a:pPr>
        <a:defRPr sz="1800"/>
      </a:pPr>
      <a:endParaRPr lang="en-US"/>
    </a:p>
  </c:txPr>
  <c:externalData r:id="rId1">
    <c:autoUpdate val="0"/>
  </c:externalData>
</c:chartSpace>
</file>

<file path=ppt/comments/comment1.xml><?xml version="1.0" encoding="utf-8"?>
<p:cmLst xmlns:a="http://schemas.openxmlformats.org/drawingml/2006/main" xmlns:r="http://schemas.openxmlformats.org/officeDocument/2006/relationships" xmlns:p="http://schemas.openxmlformats.org/presentationml/2006/main">
  <p:cm authorId="0" dt="2013-10-10T11:19:47.149" idx="5">
    <p:pos x="10" y="10"/>
    <p:text>Pylväissä vastauksia 7+6 antaneet, eli pitävät hyvinkin tärkeänä. 
Yleisesti ottaen näin kysyttäessä ihmiset tunnistavat paljonkin vastuullisuuden kannalta merkittäviä asioita. Eläinten hyvinvointi "sijoittuu" näissä hyvin.</p:text>
  </p:cm>
</p:cmLst>
</file>

<file path=ppt/comments/comment2.xml><?xml version="1.0" encoding="utf-8"?>
<p:cmLst xmlns:a="http://schemas.openxmlformats.org/drawingml/2006/main" xmlns:r="http://schemas.openxmlformats.org/officeDocument/2006/relationships" xmlns:p="http://schemas.openxmlformats.org/presentationml/2006/main">
  <p:cm authorId="0" dt="2013-10-10T11:20:49.050" idx="6">
    <p:pos x="10" y="10"/>
    <p:text>Hyvin monissa vastuuasioissa sama sukupuoli/ikäjako tulee esiin - ikääntyneemmät naiseyt pitävät vastuun lippua korkealla, vaikka epäilemättä onkin pieni nuorten aktiivinen joukko myös.
</p:text>
  </p:cm>
</p:cmLst>
</file>

<file path=ppt/comments/comment3.xml><?xml version="1.0" encoding="utf-8"?>
<p:cmLst xmlns:a="http://schemas.openxmlformats.org/drawingml/2006/main" xmlns:r="http://schemas.openxmlformats.org/officeDocument/2006/relationships" xmlns:p="http://schemas.openxmlformats.org/presentationml/2006/main">
  <p:cm authorId="0" dt="2013-10-10T11:23:42.055" idx="7">
    <p:pos x="10" y="10"/>
    <p:text>Kysyttiin erilasiten vastuullisuusratkaisujen "profiilia" l. mitkä asiat sopivat mihinkin. Sellaisten tuotteiden valitseminen, jotka takaavat tuotantoeläimille hyvät olot, koetaan hyvinkin vaikuttavaksi. Arvellaan kuitenkin että tämä tulisi kalliiksi, eikä koeta tiedettävän siitä riittävästi (merkitsemisjärjestelmät!) </p:text>
  </p:cm>
</p:cmLst>
</file>

<file path=ppt/comments/comment4.xml><?xml version="1.0" encoding="utf-8"?>
<p:cmLst xmlns:a="http://schemas.openxmlformats.org/drawingml/2006/main" xmlns:r="http://schemas.openxmlformats.org/officeDocument/2006/relationships" xmlns:p="http://schemas.openxmlformats.org/presentationml/2006/main">
  <p:cm authorId="0" dt="2013-10-10T11:27:05.619" idx="8">
    <p:pos x="10" y="10"/>
    <p:text>Lihan vähentäminen (punaisen lihan vähentäminen vahvasti esim. WWF:n agendalla) vaikuttaa MELKO helpolta, mutta vain harva on toistaiseksi tähän päätynyt. Motiivit voivat löytyä yhtä hyvin terveydestä kuin tästä virallisemmasta vastuu-ajattelusta.</p:text>
  </p:cm>
</p:cmLst>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7.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49099" cy="497205"/>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fi-FI"/>
          </a:p>
        </p:txBody>
      </p:sp>
      <p:sp>
        <p:nvSpPr>
          <p:cNvPr id="3" name="Päivämäärän paikkamerkki 2"/>
          <p:cNvSpPr>
            <a:spLocks noGrp="1"/>
          </p:cNvSpPr>
          <p:nvPr>
            <p:ph type="dt" sz="quarter" idx="1"/>
          </p:nvPr>
        </p:nvSpPr>
        <p:spPr>
          <a:xfrm>
            <a:off x="3854939" y="0"/>
            <a:ext cx="2949099" cy="497205"/>
          </a:xfrm>
          <a:prstGeom prst="rect">
            <a:avLst/>
          </a:prstGeom>
        </p:spPr>
        <p:txBody>
          <a:bodyPr vert="horz" lIns="91440" tIns="45720" rIns="91440" bIns="45720" rtlCol="0"/>
          <a:lstStyle>
            <a:lvl1pPr algn="r" fontAlgn="auto">
              <a:spcBef>
                <a:spcPts val="0"/>
              </a:spcBef>
              <a:spcAft>
                <a:spcPts val="0"/>
              </a:spcAft>
              <a:defRPr sz="1200" smtClean="0">
                <a:latin typeface="+mn-lt"/>
                <a:ea typeface="+mn-ea"/>
                <a:cs typeface="+mn-cs"/>
              </a:defRPr>
            </a:lvl1pPr>
          </a:lstStyle>
          <a:p>
            <a:pPr>
              <a:defRPr/>
            </a:pPr>
            <a:fld id="{255548C3-0967-A546-AE12-2DBCE878F1FC}" type="datetimeFigureOut">
              <a:rPr lang="fi-FI"/>
              <a:pPr>
                <a:defRPr/>
              </a:pPr>
              <a:t>13.10.2013</a:t>
            </a:fld>
            <a:endParaRPr lang="fi-FI"/>
          </a:p>
        </p:txBody>
      </p:sp>
      <p:sp>
        <p:nvSpPr>
          <p:cNvPr id="4" name="Alatunnisteen paikkamerkki 3"/>
          <p:cNvSpPr>
            <a:spLocks noGrp="1"/>
          </p:cNvSpPr>
          <p:nvPr>
            <p:ph type="ftr" sz="quarter" idx="2"/>
          </p:nvPr>
        </p:nvSpPr>
        <p:spPr>
          <a:xfrm>
            <a:off x="0" y="9445169"/>
            <a:ext cx="2949099" cy="497205"/>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fi-FI"/>
          </a:p>
        </p:txBody>
      </p:sp>
      <p:sp>
        <p:nvSpPr>
          <p:cNvPr id="5" name="Dian numeron paikkamerkki 4"/>
          <p:cNvSpPr>
            <a:spLocks noGrp="1"/>
          </p:cNvSpPr>
          <p:nvPr>
            <p:ph type="sldNum" sz="quarter" idx="3"/>
          </p:nvPr>
        </p:nvSpPr>
        <p:spPr>
          <a:xfrm>
            <a:off x="3854939" y="9445169"/>
            <a:ext cx="2949099" cy="497205"/>
          </a:xfrm>
          <a:prstGeom prst="rect">
            <a:avLst/>
          </a:prstGeom>
        </p:spPr>
        <p:txBody>
          <a:bodyPr vert="horz" lIns="91440" tIns="45720" rIns="91440" bIns="45720" rtlCol="0" anchor="b"/>
          <a:lstStyle>
            <a:lvl1pPr algn="r" fontAlgn="auto">
              <a:spcBef>
                <a:spcPts val="0"/>
              </a:spcBef>
              <a:spcAft>
                <a:spcPts val="0"/>
              </a:spcAft>
              <a:defRPr sz="1200" smtClean="0">
                <a:latin typeface="+mn-lt"/>
                <a:ea typeface="+mn-ea"/>
                <a:cs typeface="+mn-cs"/>
              </a:defRPr>
            </a:lvl1pPr>
          </a:lstStyle>
          <a:p>
            <a:pPr>
              <a:defRPr/>
            </a:pPr>
            <a:fld id="{B7EE4BF5-EFF8-664E-9E96-B3BBECC48CBE}" type="slidenum">
              <a:rPr lang="fi-FI"/>
              <a:pPr>
                <a:defRPr/>
              </a:pPr>
              <a:t>‹#›</a:t>
            </a:fld>
            <a:endParaRPr lang="fi-FI"/>
          </a:p>
        </p:txBody>
      </p:sp>
    </p:spTree>
    <p:extLst>
      <p:ext uri="{BB962C8B-B14F-4D97-AF65-F5344CB8AC3E}">
        <p14:creationId xmlns:p14="http://schemas.microsoft.com/office/powerpoint/2010/main" val="70888724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49099" cy="497205"/>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fi-FI"/>
          </a:p>
        </p:txBody>
      </p:sp>
      <p:sp>
        <p:nvSpPr>
          <p:cNvPr id="3" name="Päivämäärän paikkamerkki 2"/>
          <p:cNvSpPr>
            <a:spLocks noGrp="1"/>
          </p:cNvSpPr>
          <p:nvPr>
            <p:ph type="dt" idx="1"/>
          </p:nvPr>
        </p:nvSpPr>
        <p:spPr>
          <a:xfrm>
            <a:off x="3854939" y="0"/>
            <a:ext cx="2949099" cy="497205"/>
          </a:xfrm>
          <a:prstGeom prst="rect">
            <a:avLst/>
          </a:prstGeom>
        </p:spPr>
        <p:txBody>
          <a:bodyPr vert="horz" lIns="91440" tIns="45720" rIns="91440" bIns="45720" rtlCol="0"/>
          <a:lstStyle>
            <a:lvl1pPr algn="r" fontAlgn="auto">
              <a:spcBef>
                <a:spcPts val="0"/>
              </a:spcBef>
              <a:spcAft>
                <a:spcPts val="0"/>
              </a:spcAft>
              <a:defRPr sz="1200" smtClean="0">
                <a:latin typeface="+mn-lt"/>
                <a:ea typeface="+mn-ea"/>
                <a:cs typeface="+mn-cs"/>
              </a:defRPr>
            </a:lvl1pPr>
          </a:lstStyle>
          <a:p>
            <a:pPr>
              <a:defRPr/>
            </a:pPr>
            <a:fld id="{53F5A3CC-5F86-B64F-AF03-B5FBE0F01CAD}" type="datetimeFigureOut">
              <a:rPr lang="fi-FI"/>
              <a:pPr>
                <a:defRPr/>
              </a:pPr>
              <a:t>13.10.2013</a:t>
            </a:fld>
            <a:endParaRPr lang="fi-FI"/>
          </a:p>
        </p:txBody>
      </p:sp>
      <p:sp>
        <p:nvSpPr>
          <p:cNvPr id="4" name="Dian kuvan paikkamerkki 3"/>
          <p:cNvSpPr>
            <a:spLocks noGrp="1" noRot="1" noChangeAspect="1"/>
          </p:cNvSpPr>
          <p:nvPr>
            <p:ph type="sldImg" idx="2"/>
          </p:nvPr>
        </p:nvSpPr>
        <p:spPr>
          <a:xfrm>
            <a:off x="88900" y="746125"/>
            <a:ext cx="6627813" cy="3729038"/>
          </a:xfrm>
          <a:prstGeom prst="rect">
            <a:avLst/>
          </a:prstGeom>
          <a:noFill/>
          <a:ln w="12700">
            <a:solidFill>
              <a:prstClr val="black"/>
            </a:solidFill>
          </a:ln>
        </p:spPr>
        <p:txBody>
          <a:bodyPr vert="horz" lIns="91440" tIns="45720" rIns="91440" bIns="45720" rtlCol="0" anchor="ctr"/>
          <a:lstStyle/>
          <a:p>
            <a:pPr lvl="0"/>
            <a:endParaRPr lang="fi-FI" noProof="0"/>
          </a:p>
        </p:txBody>
      </p:sp>
      <p:sp>
        <p:nvSpPr>
          <p:cNvPr id="5" name="Huomautusten paikkamerkki 4"/>
          <p:cNvSpPr>
            <a:spLocks noGrp="1"/>
          </p:cNvSpPr>
          <p:nvPr>
            <p:ph type="body" sz="quarter" idx="3"/>
          </p:nvPr>
        </p:nvSpPr>
        <p:spPr>
          <a:xfrm>
            <a:off x="680562" y="4723448"/>
            <a:ext cx="5444490" cy="4474845"/>
          </a:xfrm>
          <a:prstGeom prst="rect">
            <a:avLst/>
          </a:prstGeom>
        </p:spPr>
        <p:txBody>
          <a:bodyPr vert="horz" lIns="91440" tIns="45720" rIns="91440" bIns="45720" rtlCol="0"/>
          <a:lstStyle/>
          <a:p>
            <a:pPr lvl="0"/>
            <a:r>
              <a:rPr lang="fi-FI" noProof="0" smtClean="0"/>
              <a:t>Muokkaa tekstin perustyylejä napsauttamalla</a:t>
            </a:r>
          </a:p>
          <a:p>
            <a:pPr lvl="1"/>
            <a:r>
              <a:rPr lang="fi-FI" noProof="0" smtClean="0"/>
              <a:t>toinen taso</a:t>
            </a:r>
          </a:p>
          <a:p>
            <a:pPr lvl="2"/>
            <a:r>
              <a:rPr lang="fi-FI" noProof="0" smtClean="0"/>
              <a:t>kolmas taso</a:t>
            </a:r>
          </a:p>
          <a:p>
            <a:pPr lvl="3"/>
            <a:r>
              <a:rPr lang="fi-FI" noProof="0" smtClean="0"/>
              <a:t>neljäs taso</a:t>
            </a:r>
          </a:p>
          <a:p>
            <a:pPr lvl="4"/>
            <a:r>
              <a:rPr lang="fi-FI" noProof="0" smtClean="0"/>
              <a:t>viides taso</a:t>
            </a:r>
            <a:endParaRPr lang="fi-FI" noProof="0"/>
          </a:p>
        </p:txBody>
      </p:sp>
      <p:sp>
        <p:nvSpPr>
          <p:cNvPr id="6" name="Alatunnisteen paikkamerkki 5"/>
          <p:cNvSpPr>
            <a:spLocks noGrp="1"/>
          </p:cNvSpPr>
          <p:nvPr>
            <p:ph type="ftr" sz="quarter" idx="4"/>
          </p:nvPr>
        </p:nvSpPr>
        <p:spPr>
          <a:xfrm>
            <a:off x="0" y="9445169"/>
            <a:ext cx="2949099" cy="497205"/>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fi-FI"/>
          </a:p>
        </p:txBody>
      </p:sp>
      <p:sp>
        <p:nvSpPr>
          <p:cNvPr id="7" name="Dian numeron paikkamerkki 6"/>
          <p:cNvSpPr>
            <a:spLocks noGrp="1"/>
          </p:cNvSpPr>
          <p:nvPr>
            <p:ph type="sldNum" sz="quarter" idx="5"/>
          </p:nvPr>
        </p:nvSpPr>
        <p:spPr>
          <a:xfrm>
            <a:off x="3854939" y="9445169"/>
            <a:ext cx="2949099" cy="497205"/>
          </a:xfrm>
          <a:prstGeom prst="rect">
            <a:avLst/>
          </a:prstGeom>
        </p:spPr>
        <p:txBody>
          <a:bodyPr vert="horz" lIns="91440" tIns="45720" rIns="91440" bIns="45720" rtlCol="0" anchor="b"/>
          <a:lstStyle>
            <a:lvl1pPr algn="r" fontAlgn="auto">
              <a:spcBef>
                <a:spcPts val="0"/>
              </a:spcBef>
              <a:spcAft>
                <a:spcPts val="0"/>
              </a:spcAft>
              <a:defRPr sz="1200" smtClean="0">
                <a:latin typeface="+mn-lt"/>
                <a:ea typeface="+mn-ea"/>
                <a:cs typeface="+mn-cs"/>
              </a:defRPr>
            </a:lvl1pPr>
          </a:lstStyle>
          <a:p>
            <a:pPr>
              <a:defRPr/>
            </a:pPr>
            <a:fld id="{D07DEA82-D34A-9846-9B69-98EA046DC467}" type="slidenum">
              <a:rPr lang="fi-FI"/>
              <a:pPr>
                <a:defRPr/>
              </a:pPr>
              <a:t>‹#›</a:t>
            </a:fld>
            <a:endParaRPr lang="fi-FI"/>
          </a:p>
        </p:txBody>
      </p:sp>
    </p:spTree>
    <p:extLst>
      <p:ext uri="{BB962C8B-B14F-4D97-AF65-F5344CB8AC3E}">
        <p14:creationId xmlns:p14="http://schemas.microsoft.com/office/powerpoint/2010/main" val="3341991927"/>
      </p:ext>
    </p:extLst>
  </p:cSld>
  <p:clrMap bg1="lt1" tx1="dk1" bg2="lt2" tx2="dk2" accent1="accent1" accent2="accent2" accent3="accent3" accent4="accent4" accent5="accent5" accent6="accent6" hlink="hlink" folHlink="folHlink"/>
  <p:hf hdr="0" ftr="0" dt="0"/>
  <p:notesStyle>
    <a:lvl1pPr algn="l" defTabSz="457200" rtl="0" fontAlgn="base">
      <a:spcBef>
        <a:spcPct val="30000"/>
      </a:spcBef>
      <a:spcAft>
        <a:spcPct val="0"/>
      </a:spcAft>
      <a:defRPr sz="1200" kern="1200">
        <a:solidFill>
          <a:schemeClr val="tx1"/>
        </a:solidFill>
        <a:latin typeface="+mn-lt"/>
        <a:ea typeface="ＭＳ Ｐゴシック" charset="0"/>
        <a:cs typeface="ＭＳ Ｐゴシック" charset="0"/>
      </a:defRPr>
    </a:lvl1pPr>
    <a:lvl2pPr marL="457200" algn="l" defTabSz="457200" rtl="0" fontAlgn="base">
      <a:spcBef>
        <a:spcPct val="30000"/>
      </a:spcBef>
      <a:spcAft>
        <a:spcPct val="0"/>
      </a:spcAft>
      <a:defRPr sz="1200" kern="1200">
        <a:solidFill>
          <a:schemeClr val="tx1"/>
        </a:solidFill>
        <a:latin typeface="+mn-lt"/>
        <a:ea typeface="ＭＳ Ｐゴシック" charset="0"/>
        <a:cs typeface="+mn-cs"/>
      </a:defRPr>
    </a:lvl2pPr>
    <a:lvl3pPr marL="914400" algn="l" defTabSz="457200" rtl="0" fontAlgn="base">
      <a:spcBef>
        <a:spcPct val="30000"/>
      </a:spcBef>
      <a:spcAft>
        <a:spcPct val="0"/>
      </a:spcAft>
      <a:defRPr sz="1200" kern="1200">
        <a:solidFill>
          <a:schemeClr val="tx1"/>
        </a:solidFill>
        <a:latin typeface="+mn-lt"/>
        <a:ea typeface="ＭＳ Ｐゴシック" charset="0"/>
        <a:cs typeface="+mn-cs"/>
      </a:defRPr>
    </a:lvl3pPr>
    <a:lvl4pPr marL="1371600" algn="l" defTabSz="457200" rtl="0" fontAlgn="base">
      <a:spcBef>
        <a:spcPct val="30000"/>
      </a:spcBef>
      <a:spcAft>
        <a:spcPct val="0"/>
      </a:spcAft>
      <a:defRPr sz="1200" kern="1200">
        <a:solidFill>
          <a:schemeClr val="tx1"/>
        </a:solidFill>
        <a:latin typeface="+mn-lt"/>
        <a:ea typeface="ＭＳ Ｐゴシック" charset="0"/>
        <a:cs typeface="+mn-cs"/>
      </a:defRPr>
    </a:lvl4pPr>
    <a:lvl5pPr marL="1828800" algn="l" defTabSz="457200" rtl="0" fontAlgn="base">
      <a:spcBef>
        <a:spcPct val="30000"/>
      </a:spcBef>
      <a:spcAft>
        <a:spcPct val="0"/>
      </a:spcAft>
      <a:defRPr sz="1200" kern="1200">
        <a:solidFill>
          <a:schemeClr val="tx1"/>
        </a:solidFill>
        <a:latin typeface="+mn-lt"/>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8130" name="Rectangle 17"/>
          <p:cNvSpPr>
            <a:spLocks noGrp="1" noChangeArrowheads="1"/>
          </p:cNvSpPr>
          <p:nvPr>
            <p:ph type="sldNum" sz="quarter"/>
          </p:nvPr>
        </p:nvSpPr>
        <p:spPr>
          <a:noFill/>
        </p:spPr>
        <p:txBody>
          <a:bodyPr/>
          <a:lstStyle>
            <a:lvl1pPr eaLnBrk="0" hangingPunct="0">
              <a:spcBef>
                <a:spcPct val="30000"/>
              </a:spcBef>
              <a:buClr>
                <a:srgbClr val="000000"/>
              </a:buClr>
              <a:buSzPct val="100000"/>
              <a:buFont typeface="Times New Roman" pitchFamily="18" charset="0"/>
              <a:tabLst>
                <a:tab pos="0" algn="l"/>
                <a:tab pos="410823" algn="l"/>
                <a:tab pos="823105" algn="l"/>
                <a:tab pos="1235385" algn="l"/>
                <a:tab pos="1647666" algn="l"/>
                <a:tab pos="2059946" algn="l"/>
                <a:tab pos="2472227" algn="l"/>
                <a:tab pos="2884507" algn="l"/>
                <a:tab pos="3296788" algn="l"/>
                <a:tab pos="3709068" algn="l"/>
                <a:tab pos="4121349" algn="l"/>
                <a:tab pos="4533629" algn="l"/>
                <a:tab pos="4945911" algn="l"/>
                <a:tab pos="5358190" algn="l"/>
                <a:tab pos="5770471" algn="l"/>
                <a:tab pos="6182752" algn="l"/>
                <a:tab pos="6595032" algn="l"/>
                <a:tab pos="7007313" algn="l"/>
                <a:tab pos="7419593" algn="l"/>
                <a:tab pos="7831873" algn="l"/>
                <a:tab pos="8244155" algn="l"/>
              </a:tabLst>
              <a:defRPr sz="1100">
                <a:solidFill>
                  <a:srgbClr val="000000"/>
                </a:solidFill>
                <a:latin typeface="Times New Roman" pitchFamily="18" charset="0"/>
              </a:defRPr>
            </a:lvl1pPr>
            <a:lvl2pPr eaLnBrk="0" hangingPunct="0">
              <a:spcBef>
                <a:spcPct val="30000"/>
              </a:spcBef>
              <a:buClr>
                <a:srgbClr val="000000"/>
              </a:buClr>
              <a:buSzPct val="100000"/>
              <a:buFont typeface="Times New Roman" pitchFamily="18" charset="0"/>
              <a:tabLst>
                <a:tab pos="0" algn="l"/>
                <a:tab pos="410823" algn="l"/>
                <a:tab pos="823105" algn="l"/>
                <a:tab pos="1235385" algn="l"/>
                <a:tab pos="1647666" algn="l"/>
                <a:tab pos="2059946" algn="l"/>
                <a:tab pos="2472227" algn="l"/>
                <a:tab pos="2884507" algn="l"/>
                <a:tab pos="3296788" algn="l"/>
                <a:tab pos="3709068" algn="l"/>
                <a:tab pos="4121349" algn="l"/>
                <a:tab pos="4533629" algn="l"/>
                <a:tab pos="4945911" algn="l"/>
                <a:tab pos="5358190" algn="l"/>
                <a:tab pos="5770471" algn="l"/>
                <a:tab pos="6182752" algn="l"/>
                <a:tab pos="6595032" algn="l"/>
                <a:tab pos="7007313" algn="l"/>
                <a:tab pos="7419593" algn="l"/>
                <a:tab pos="7831873" algn="l"/>
                <a:tab pos="8244155" algn="l"/>
              </a:tabLst>
              <a:defRPr sz="1100">
                <a:solidFill>
                  <a:srgbClr val="000000"/>
                </a:solidFill>
                <a:latin typeface="Times New Roman" pitchFamily="18" charset="0"/>
              </a:defRPr>
            </a:lvl2pPr>
            <a:lvl3pPr eaLnBrk="0" hangingPunct="0">
              <a:spcBef>
                <a:spcPct val="30000"/>
              </a:spcBef>
              <a:buClr>
                <a:srgbClr val="000000"/>
              </a:buClr>
              <a:buSzPct val="100000"/>
              <a:buFont typeface="Times New Roman" pitchFamily="18" charset="0"/>
              <a:tabLst>
                <a:tab pos="0" algn="l"/>
                <a:tab pos="410823" algn="l"/>
                <a:tab pos="823105" algn="l"/>
                <a:tab pos="1235385" algn="l"/>
                <a:tab pos="1647666" algn="l"/>
                <a:tab pos="2059946" algn="l"/>
                <a:tab pos="2472227" algn="l"/>
                <a:tab pos="2884507" algn="l"/>
                <a:tab pos="3296788" algn="l"/>
                <a:tab pos="3709068" algn="l"/>
                <a:tab pos="4121349" algn="l"/>
                <a:tab pos="4533629" algn="l"/>
                <a:tab pos="4945911" algn="l"/>
                <a:tab pos="5358190" algn="l"/>
                <a:tab pos="5770471" algn="l"/>
                <a:tab pos="6182752" algn="l"/>
                <a:tab pos="6595032" algn="l"/>
                <a:tab pos="7007313" algn="l"/>
                <a:tab pos="7419593" algn="l"/>
                <a:tab pos="7831873" algn="l"/>
                <a:tab pos="8244155" algn="l"/>
              </a:tabLst>
              <a:defRPr sz="1100">
                <a:solidFill>
                  <a:srgbClr val="000000"/>
                </a:solidFill>
                <a:latin typeface="Times New Roman" pitchFamily="18" charset="0"/>
              </a:defRPr>
            </a:lvl3pPr>
            <a:lvl4pPr eaLnBrk="0" hangingPunct="0">
              <a:spcBef>
                <a:spcPct val="30000"/>
              </a:spcBef>
              <a:buClr>
                <a:srgbClr val="000000"/>
              </a:buClr>
              <a:buSzPct val="100000"/>
              <a:buFont typeface="Times New Roman" pitchFamily="18" charset="0"/>
              <a:tabLst>
                <a:tab pos="0" algn="l"/>
                <a:tab pos="410823" algn="l"/>
                <a:tab pos="823105" algn="l"/>
                <a:tab pos="1235385" algn="l"/>
                <a:tab pos="1647666" algn="l"/>
                <a:tab pos="2059946" algn="l"/>
                <a:tab pos="2472227" algn="l"/>
                <a:tab pos="2884507" algn="l"/>
                <a:tab pos="3296788" algn="l"/>
                <a:tab pos="3709068" algn="l"/>
                <a:tab pos="4121349" algn="l"/>
                <a:tab pos="4533629" algn="l"/>
                <a:tab pos="4945911" algn="l"/>
                <a:tab pos="5358190" algn="l"/>
                <a:tab pos="5770471" algn="l"/>
                <a:tab pos="6182752" algn="l"/>
                <a:tab pos="6595032" algn="l"/>
                <a:tab pos="7007313" algn="l"/>
                <a:tab pos="7419593" algn="l"/>
                <a:tab pos="7831873" algn="l"/>
                <a:tab pos="8244155" algn="l"/>
              </a:tabLst>
              <a:defRPr sz="1100">
                <a:solidFill>
                  <a:srgbClr val="000000"/>
                </a:solidFill>
                <a:latin typeface="Times New Roman" pitchFamily="18" charset="0"/>
              </a:defRPr>
            </a:lvl4pPr>
            <a:lvl5pPr eaLnBrk="0" hangingPunct="0">
              <a:spcBef>
                <a:spcPct val="30000"/>
              </a:spcBef>
              <a:buClr>
                <a:srgbClr val="000000"/>
              </a:buClr>
              <a:buSzPct val="100000"/>
              <a:buFont typeface="Times New Roman" pitchFamily="18" charset="0"/>
              <a:tabLst>
                <a:tab pos="0" algn="l"/>
                <a:tab pos="410823" algn="l"/>
                <a:tab pos="823105" algn="l"/>
                <a:tab pos="1235385" algn="l"/>
                <a:tab pos="1647666" algn="l"/>
                <a:tab pos="2059946" algn="l"/>
                <a:tab pos="2472227" algn="l"/>
                <a:tab pos="2884507" algn="l"/>
                <a:tab pos="3296788" algn="l"/>
                <a:tab pos="3709068" algn="l"/>
                <a:tab pos="4121349" algn="l"/>
                <a:tab pos="4533629" algn="l"/>
                <a:tab pos="4945911" algn="l"/>
                <a:tab pos="5358190" algn="l"/>
                <a:tab pos="5770471" algn="l"/>
                <a:tab pos="6182752" algn="l"/>
                <a:tab pos="6595032" algn="l"/>
                <a:tab pos="7007313" algn="l"/>
                <a:tab pos="7419593" algn="l"/>
                <a:tab pos="7831873" algn="l"/>
                <a:tab pos="8244155" algn="l"/>
              </a:tabLst>
              <a:defRPr sz="1100">
                <a:solidFill>
                  <a:srgbClr val="000000"/>
                </a:solidFill>
                <a:latin typeface="Times New Roman" pitchFamily="18" charset="0"/>
              </a:defRPr>
            </a:lvl5pPr>
            <a:lvl6pPr marL="2307605" indent="-209782" defTabSz="412281" eaLnBrk="0" fontAlgn="base" hangingPunct="0">
              <a:spcBef>
                <a:spcPct val="30000"/>
              </a:spcBef>
              <a:spcAft>
                <a:spcPct val="0"/>
              </a:spcAft>
              <a:buClr>
                <a:srgbClr val="000000"/>
              </a:buClr>
              <a:buSzPct val="100000"/>
              <a:buFont typeface="Times New Roman" pitchFamily="18" charset="0"/>
              <a:tabLst>
                <a:tab pos="0" algn="l"/>
                <a:tab pos="410823" algn="l"/>
                <a:tab pos="823105" algn="l"/>
                <a:tab pos="1235385" algn="l"/>
                <a:tab pos="1647666" algn="l"/>
                <a:tab pos="2059946" algn="l"/>
                <a:tab pos="2472227" algn="l"/>
                <a:tab pos="2884507" algn="l"/>
                <a:tab pos="3296788" algn="l"/>
                <a:tab pos="3709068" algn="l"/>
                <a:tab pos="4121349" algn="l"/>
                <a:tab pos="4533629" algn="l"/>
                <a:tab pos="4945911" algn="l"/>
                <a:tab pos="5358190" algn="l"/>
                <a:tab pos="5770471" algn="l"/>
                <a:tab pos="6182752" algn="l"/>
                <a:tab pos="6595032" algn="l"/>
                <a:tab pos="7007313" algn="l"/>
                <a:tab pos="7419593" algn="l"/>
                <a:tab pos="7831873" algn="l"/>
                <a:tab pos="8244155" algn="l"/>
              </a:tabLst>
              <a:defRPr sz="1100">
                <a:solidFill>
                  <a:srgbClr val="000000"/>
                </a:solidFill>
                <a:latin typeface="Times New Roman" pitchFamily="18" charset="0"/>
              </a:defRPr>
            </a:lvl6pPr>
            <a:lvl7pPr marL="2727171" indent="-209782" defTabSz="412281" eaLnBrk="0" fontAlgn="base" hangingPunct="0">
              <a:spcBef>
                <a:spcPct val="30000"/>
              </a:spcBef>
              <a:spcAft>
                <a:spcPct val="0"/>
              </a:spcAft>
              <a:buClr>
                <a:srgbClr val="000000"/>
              </a:buClr>
              <a:buSzPct val="100000"/>
              <a:buFont typeface="Times New Roman" pitchFamily="18" charset="0"/>
              <a:tabLst>
                <a:tab pos="0" algn="l"/>
                <a:tab pos="410823" algn="l"/>
                <a:tab pos="823105" algn="l"/>
                <a:tab pos="1235385" algn="l"/>
                <a:tab pos="1647666" algn="l"/>
                <a:tab pos="2059946" algn="l"/>
                <a:tab pos="2472227" algn="l"/>
                <a:tab pos="2884507" algn="l"/>
                <a:tab pos="3296788" algn="l"/>
                <a:tab pos="3709068" algn="l"/>
                <a:tab pos="4121349" algn="l"/>
                <a:tab pos="4533629" algn="l"/>
                <a:tab pos="4945911" algn="l"/>
                <a:tab pos="5358190" algn="l"/>
                <a:tab pos="5770471" algn="l"/>
                <a:tab pos="6182752" algn="l"/>
                <a:tab pos="6595032" algn="l"/>
                <a:tab pos="7007313" algn="l"/>
                <a:tab pos="7419593" algn="l"/>
                <a:tab pos="7831873" algn="l"/>
                <a:tab pos="8244155" algn="l"/>
              </a:tabLst>
              <a:defRPr sz="1100">
                <a:solidFill>
                  <a:srgbClr val="000000"/>
                </a:solidFill>
                <a:latin typeface="Times New Roman" pitchFamily="18" charset="0"/>
              </a:defRPr>
            </a:lvl7pPr>
            <a:lvl8pPr marL="3146735" indent="-209782" defTabSz="412281" eaLnBrk="0" fontAlgn="base" hangingPunct="0">
              <a:spcBef>
                <a:spcPct val="30000"/>
              </a:spcBef>
              <a:spcAft>
                <a:spcPct val="0"/>
              </a:spcAft>
              <a:buClr>
                <a:srgbClr val="000000"/>
              </a:buClr>
              <a:buSzPct val="100000"/>
              <a:buFont typeface="Times New Roman" pitchFamily="18" charset="0"/>
              <a:tabLst>
                <a:tab pos="0" algn="l"/>
                <a:tab pos="410823" algn="l"/>
                <a:tab pos="823105" algn="l"/>
                <a:tab pos="1235385" algn="l"/>
                <a:tab pos="1647666" algn="l"/>
                <a:tab pos="2059946" algn="l"/>
                <a:tab pos="2472227" algn="l"/>
                <a:tab pos="2884507" algn="l"/>
                <a:tab pos="3296788" algn="l"/>
                <a:tab pos="3709068" algn="l"/>
                <a:tab pos="4121349" algn="l"/>
                <a:tab pos="4533629" algn="l"/>
                <a:tab pos="4945911" algn="l"/>
                <a:tab pos="5358190" algn="l"/>
                <a:tab pos="5770471" algn="l"/>
                <a:tab pos="6182752" algn="l"/>
                <a:tab pos="6595032" algn="l"/>
                <a:tab pos="7007313" algn="l"/>
                <a:tab pos="7419593" algn="l"/>
                <a:tab pos="7831873" algn="l"/>
                <a:tab pos="8244155" algn="l"/>
              </a:tabLst>
              <a:defRPr sz="1100">
                <a:solidFill>
                  <a:srgbClr val="000000"/>
                </a:solidFill>
                <a:latin typeface="Times New Roman" pitchFamily="18" charset="0"/>
              </a:defRPr>
            </a:lvl8pPr>
            <a:lvl9pPr marL="3566300" indent="-209782" defTabSz="412281" eaLnBrk="0" fontAlgn="base" hangingPunct="0">
              <a:spcBef>
                <a:spcPct val="30000"/>
              </a:spcBef>
              <a:spcAft>
                <a:spcPct val="0"/>
              </a:spcAft>
              <a:buClr>
                <a:srgbClr val="000000"/>
              </a:buClr>
              <a:buSzPct val="100000"/>
              <a:buFont typeface="Times New Roman" pitchFamily="18" charset="0"/>
              <a:tabLst>
                <a:tab pos="0" algn="l"/>
                <a:tab pos="410823" algn="l"/>
                <a:tab pos="823105" algn="l"/>
                <a:tab pos="1235385" algn="l"/>
                <a:tab pos="1647666" algn="l"/>
                <a:tab pos="2059946" algn="l"/>
                <a:tab pos="2472227" algn="l"/>
                <a:tab pos="2884507" algn="l"/>
                <a:tab pos="3296788" algn="l"/>
                <a:tab pos="3709068" algn="l"/>
                <a:tab pos="4121349" algn="l"/>
                <a:tab pos="4533629" algn="l"/>
                <a:tab pos="4945911" algn="l"/>
                <a:tab pos="5358190" algn="l"/>
                <a:tab pos="5770471" algn="l"/>
                <a:tab pos="6182752" algn="l"/>
                <a:tab pos="6595032" algn="l"/>
                <a:tab pos="7007313" algn="l"/>
                <a:tab pos="7419593" algn="l"/>
                <a:tab pos="7831873" algn="l"/>
                <a:tab pos="8244155" algn="l"/>
              </a:tabLst>
              <a:defRPr sz="1100">
                <a:solidFill>
                  <a:srgbClr val="000000"/>
                </a:solidFill>
                <a:latin typeface="Times New Roman" pitchFamily="18" charset="0"/>
              </a:defRPr>
            </a:lvl9pPr>
          </a:lstStyle>
          <a:p>
            <a:pPr eaLnBrk="1">
              <a:spcBef>
                <a:spcPct val="0"/>
              </a:spcBef>
              <a:buClrTx/>
              <a:buFontTx/>
              <a:buNone/>
            </a:pPr>
            <a:fld id="{3522BAF3-B0EE-4336-8F4C-D4BE71AE1663}" type="slidenum">
              <a:rPr lang="fi-FI" altLang="fi-FI" sz="1300">
                <a:solidFill>
                  <a:srgbClr val="666666"/>
                </a:solidFill>
                <a:latin typeface="Verdana" pitchFamily="34" charset="0"/>
                <a:ea typeface="Microsoft YaHei" pitchFamily="34" charset="-122"/>
                <a:cs typeface="Arial Unicode MS" pitchFamily="34" charset="-128"/>
              </a:rPr>
              <a:pPr eaLnBrk="1">
                <a:spcBef>
                  <a:spcPct val="0"/>
                </a:spcBef>
                <a:buClrTx/>
                <a:buFontTx/>
                <a:buNone/>
              </a:pPr>
              <a:t>8</a:t>
            </a:fld>
            <a:endParaRPr lang="fi-FI" altLang="fi-FI" sz="1300">
              <a:solidFill>
                <a:srgbClr val="666666"/>
              </a:solidFill>
              <a:latin typeface="Verdana" pitchFamily="34" charset="0"/>
              <a:ea typeface="Microsoft YaHei" pitchFamily="34" charset="-122"/>
              <a:cs typeface="Arial Unicode MS" pitchFamily="34" charset="-128"/>
            </a:endParaRPr>
          </a:p>
        </p:txBody>
      </p:sp>
      <p:sp>
        <p:nvSpPr>
          <p:cNvPr id="48131" name="Text Box 1"/>
          <p:cNvSpPr txBox="1">
            <a:spLocks noChangeArrowheads="1"/>
          </p:cNvSpPr>
          <p:nvPr/>
        </p:nvSpPr>
        <p:spPr bwMode="auto">
          <a:xfrm>
            <a:off x="3851561" y="9446526"/>
            <a:ext cx="2949766" cy="4931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eaLnBrk="0" hangingPunct="0">
              <a:spcBef>
                <a:spcPct val="30000"/>
              </a:spcBef>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1pPr>
            <a:lvl2pPr eaLnBrk="0" hangingPunct="0">
              <a:spcBef>
                <a:spcPct val="30000"/>
              </a:spcBef>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2pPr>
            <a:lvl3pPr eaLnBrk="0" hangingPunct="0">
              <a:spcBef>
                <a:spcPct val="30000"/>
              </a:spcBef>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3pPr>
            <a:lvl4pPr eaLnBrk="0" hangingPunct="0">
              <a:spcBef>
                <a:spcPct val="30000"/>
              </a:spcBef>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4pPr>
            <a:lvl5pPr eaLnBrk="0" hangingPunct="0">
              <a:spcBef>
                <a:spcPct val="30000"/>
              </a:spcBef>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9pPr>
          </a:lstStyle>
          <a:p>
            <a:pPr algn="r" eaLnBrk="1">
              <a:lnSpc>
                <a:spcPct val="101000"/>
              </a:lnSpc>
              <a:spcBef>
                <a:spcPct val="0"/>
              </a:spcBef>
              <a:buClrTx/>
              <a:buFontTx/>
              <a:buNone/>
            </a:pPr>
            <a:fld id="{02A4AD28-936E-4B44-8D8F-BAACFCB9136D}" type="slidenum">
              <a:rPr lang="fi-FI" altLang="fi-FI" sz="1300">
                <a:solidFill>
                  <a:srgbClr val="666666"/>
                </a:solidFill>
                <a:latin typeface="Verdana" pitchFamily="34" charset="0"/>
                <a:cs typeface="Arial Unicode MS" pitchFamily="34" charset="-128"/>
              </a:rPr>
              <a:pPr algn="r" eaLnBrk="1">
                <a:lnSpc>
                  <a:spcPct val="101000"/>
                </a:lnSpc>
                <a:spcBef>
                  <a:spcPct val="0"/>
                </a:spcBef>
                <a:buClrTx/>
                <a:buFontTx/>
                <a:buNone/>
              </a:pPr>
              <a:t>8</a:t>
            </a:fld>
            <a:endParaRPr lang="fi-FI" altLang="fi-FI" sz="1300">
              <a:solidFill>
                <a:srgbClr val="666666"/>
              </a:solidFill>
              <a:latin typeface="Verdana" pitchFamily="34" charset="0"/>
              <a:cs typeface="Arial Unicode MS" pitchFamily="34" charset="-128"/>
            </a:endParaRPr>
          </a:p>
        </p:txBody>
      </p:sp>
      <p:sp>
        <p:nvSpPr>
          <p:cNvPr id="48132" name="Rectangle 2"/>
          <p:cNvSpPr>
            <a:spLocks noGrp="1" noRot="1" noChangeAspect="1" noChangeArrowheads="1" noTextEdit="1"/>
          </p:cNvSpPr>
          <p:nvPr>
            <p:ph type="sldImg"/>
          </p:nvPr>
        </p:nvSpPr>
        <p:spPr>
          <a:xfrm>
            <a:off x="90488" y="755650"/>
            <a:ext cx="6621462" cy="3725863"/>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8133" name="Text Box 3"/>
          <p:cNvSpPr>
            <a:spLocks noGrp="1" noChangeArrowheads="1"/>
          </p:cNvSpPr>
          <p:nvPr>
            <p:ph type="body" idx="1"/>
          </p:nvPr>
        </p:nvSpPr>
        <p:spPr>
          <a:xfrm>
            <a:off x="680275" y="4723264"/>
            <a:ext cx="5442204" cy="4472261"/>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spcBef>
                <a:spcPts val="413"/>
              </a:spcBef>
              <a:tabLst>
                <a:tab pos="0" algn="l"/>
                <a:tab pos="410823" algn="l"/>
                <a:tab pos="823105" algn="l"/>
                <a:tab pos="1235385" algn="l"/>
                <a:tab pos="1647666" algn="l"/>
                <a:tab pos="2059946" algn="l"/>
                <a:tab pos="2472227" algn="l"/>
                <a:tab pos="2884507" algn="l"/>
                <a:tab pos="3296788" algn="l"/>
                <a:tab pos="3709068" algn="l"/>
                <a:tab pos="4121349" algn="l"/>
                <a:tab pos="4533629" algn="l"/>
                <a:tab pos="4945911" algn="l"/>
                <a:tab pos="5358190" algn="l"/>
                <a:tab pos="5770471" algn="l"/>
                <a:tab pos="6182752" algn="l"/>
                <a:tab pos="6595032" algn="l"/>
                <a:tab pos="7007313" algn="l"/>
                <a:tab pos="7419593" algn="l"/>
                <a:tab pos="7831873" algn="l"/>
                <a:tab pos="8244155" algn="l"/>
              </a:tabLst>
            </a:pPr>
            <a:r>
              <a:rPr lang="fi-FI" altLang="fi-FI" smtClean="0">
                <a:latin typeface="Arial" charset="0"/>
                <a:ea typeface="Microsoft YaHei" pitchFamily="34" charset="-122"/>
              </a:rPr>
              <a:t>Mitään vastuullisuuden osa-aluetta ei pidetty erityisen ”ei-tärkeänä”. Loput vastaajista siis suhtautuivat vastuullisuuden osa-alueisiin ikäänkuin neutraalisti.</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10"/>
          </p:nvPr>
        </p:nvSpPr>
        <p:spPr/>
        <p:txBody>
          <a:bodyPr/>
          <a:lstStyle/>
          <a:p>
            <a:pPr>
              <a:defRPr/>
            </a:pPr>
            <a:fld id="{D07DEA82-D34A-9846-9B69-98EA046DC467}" type="slidenum">
              <a:rPr lang="fi-FI" smtClean="0"/>
              <a:pPr>
                <a:defRPr/>
              </a:pPr>
              <a:t>9</a:t>
            </a:fld>
            <a:endParaRPr lang="fi-FI"/>
          </a:p>
        </p:txBody>
      </p:sp>
    </p:spTree>
    <p:extLst>
      <p:ext uri="{BB962C8B-B14F-4D97-AF65-F5344CB8AC3E}">
        <p14:creationId xmlns:p14="http://schemas.microsoft.com/office/powerpoint/2010/main" val="12338604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17"/>
          <p:cNvSpPr>
            <a:spLocks noGrp="1" noChangeArrowheads="1"/>
          </p:cNvSpPr>
          <p:nvPr>
            <p:ph type="sldNum"/>
          </p:nvPr>
        </p:nvSpPr>
        <p:spPr>
          <a:ln/>
        </p:spPr>
        <p:txBody>
          <a:bodyPr/>
          <a:lstStyle/>
          <a:p>
            <a:fld id="{23E5C94D-A5D6-4209-9FD1-5C4E7A783614}" type="slidenum">
              <a:rPr lang="fi-FI" altLang="fi-FI"/>
              <a:pPr/>
              <a:t>10</a:t>
            </a:fld>
            <a:endParaRPr lang="fi-FI" altLang="fi-FI"/>
          </a:p>
        </p:txBody>
      </p:sp>
      <p:sp>
        <p:nvSpPr>
          <p:cNvPr id="122881" name="Text Box 1"/>
          <p:cNvSpPr txBox="1">
            <a:spLocks noChangeArrowheads="1"/>
          </p:cNvSpPr>
          <p:nvPr/>
        </p:nvSpPr>
        <p:spPr bwMode="auto">
          <a:xfrm>
            <a:off x="3851561" y="9446526"/>
            <a:ext cx="2949766" cy="4931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Microsoft YaHei" pitchFamily="32"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Microsoft YaHei" pitchFamily="32"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Microsoft YaHei" pitchFamily="32"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Microsoft YaHei" pitchFamily="32"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Microsoft YaHei" pitchFamily="32"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Microsoft YaHei" pitchFamily="32"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Microsoft YaHei" pitchFamily="32"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Microsoft YaHei" pitchFamily="32"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Microsoft YaHei" pitchFamily="32" charset="-122"/>
              </a:defRPr>
            </a:lvl9pPr>
          </a:lstStyle>
          <a:p>
            <a:pPr algn="r">
              <a:lnSpc>
                <a:spcPct val="101000"/>
              </a:lnSpc>
              <a:buClrTx/>
              <a:buFontTx/>
              <a:buNone/>
            </a:pPr>
            <a:fld id="{0B23FCC5-D12F-4FA4-AEAC-FB53737F5F12}" type="slidenum">
              <a:rPr lang="fi-FI" altLang="fi-FI" sz="1300">
                <a:solidFill>
                  <a:srgbClr val="666666"/>
                </a:solidFill>
                <a:latin typeface="Verdana" pitchFamily="32" charset="0"/>
                <a:cs typeface="Arial Unicode MS" pitchFamily="32" charset="0"/>
              </a:rPr>
              <a:pPr algn="r">
                <a:lnSpc>
                  <a:spcPct val="101000"/>
                </a:lnSpc>
                <a:buClrTx/>
                <a:buFontTx/>
                <a:buNone/>
              </a:pPr>
              <a:t>10</a:t>
            </a:fld>
            <a:endParaRPr lang="fi-FI" altLang="fi-FI" sz="1300">
              <a:solidFill>
                <a:srgbClr val="666666"/>
              </a:solidFill>
              <a:latin typeface="Verdana" pitchFamily="32" charset="0"/>
              <a:cs typeface="Arial Unicode MS" pitchFamily="32" charset="0"/>
            </a:endParaRPr>
          </a:p>
        </p:txBody>
      </p:sp>
      <p:sp>
        <p:nvSpPr>
          <p:cNvPr id="122882" name="Rectangle 2"/>
          <p:cNvSpPr txBox="1">
            <a:spLocks noGrp="1" noRot="1" noChangeAspect="1" noChangeArrowheads="1"/>
          </p:cNvSpPr>
          <p:nvPr>
            <p:ph type="sldImg"/>
          </p:nvPr>
        </p:nvSpPr>
        <p:spPr bwMode="auto">
          <a:xfrm>
            <a:off x="90488" y="755650"/>
            <a:ext cx="6621462" cy="3725863"/>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22883" name="Text Box 3"/>
          <p:cNvSpPr txBox="1">
            <a:spLocks noGrp="1" noChangeArrowheads="1"/>
          </p:cNvSpPr>
          <p:nvPr>
            <p:ph type="body" idx="1"/>
          </p:nvPr>
        </p:nvSpPr>
        <p:spPr bwMode="auto">
          <a:xfrm>
            <a:off x="680275" y="4723264"/>
            <a:ext cx="5442204" cy="4472261"/>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p>
            <a:pPr>
              <a:spcBef>
                <a:spcPts val="413"/>
              </a:spcBef>
              <a:tabLst>
                <a:tab pos="0" algn="l"/>
                <a:tab pos="410823" algn="l"/>
                <a:tab pos="823105" algn="l"/>
                <a:tab pos="1235385" algn="l"/>
                <a:tab pos="1647666" algn="l"/>
                <a:tab pos="2059946" algn="l"/>
                <a:tab pos="2472227" algn="l"/>
                <a:tab pos="2884507" algn="l"/>
                <a:tab pos="3296788" algn="l"/>
                <a:tab pos="3709068" algn="l"/>
                <a:tab pos="4121349" algn="l"/>
                <a:tab pos="4533629" algn="l"/>
                <a:tab pos="4945911" algn="l"/>
                <a:tab pos="5358190" algn="l"/>
                <a:tab pos="5770471" algn="l"/>
                <a:tab pos="6182752" algn="l"/>
                <a:tab pos="6595032" algn="l"/>
                <a:tab pos="7007313" algn="l"/>
                <a:tab pos="7419593" algn="l"/>
                <a:tab pos="7831873" algn="l"/>
                <a:tab pos="8244155" algn="l"/>
              </a:tabLst>
            </a:pPr>
            <a:r>
              <a:rPr lang="fi-FI" altLang="fi-FI">
                <a:latin typeface="Arial" charset="0"/>
                <a:ea typeface="Microsoft YaHei" pitchFamily="32" charset="-122"/>
              </a:rPr>
              <a:t>Sellaisten tuotteitten valitseminen, jotka takaavat tuotantoeläimille hyvät olot on joka neljännen suomalaisen ostokäyttäytymistä. Lähes joka toinen kuitenkin uskoo, että tällaisella valinnalla voi vaikuttaa. Vain yksi viidestä uskoo, että sellaisten tuotteitten valitseminen, jotka takaavat tuotantoeläimille hyvät olot on helppo toteuttaa tai että siitä olisi heillä riittävästi tietoa. Edulliseksi tällaisen valinnan uskoo tulevan vain joka kymmenes.</a:t>
            </a:r>
          </a:p>
          <a:p>
            <a:pPr>
              <a:spcBef>
                <a:spcPts val="413"/>
              </a:spcBef>
              <a:tabLst>
                <a:tab pos="0" algn="l"/>
                <a:tab pos="410823" algn="l"/>
                <a:tab pos="823105" algn="l"/>
                <a:tab pos="1235385" algn="l"/>
                <a:tab pos="1647666" algn="l"/>
                <a:tab pos="2059946" algn="l"/>
                <a:tab pos="2472227" algn="l"/>
                <a:tab pos="2884507" algn="l"/>
                <a:tab pos="3296788" algn="l"/>
                <a:tab pos="3709068" algn="l"/>
                <a:tab pos="4121349" algn="l"/>
                <a:tab pos="4533629" algn="l"/>
                <a:tab pos="4945911" algn="l"/>
                <a:tab pos="5358190" algn="l"/>
                <a:tab pos="5770471" algn="l"/>
                <a:tab pos="6182752" algn="l"/>
                <a:tab pos="6595032" algn="l"/>
                <a:tab pos="7007313" algn="l"/>
                <a:tab pos="7419593" algn="l"/>
                <a:tab pos="7831873" algn="l"/>
                <a:tab pos="8244155" algn="l"/>
              </a:tabLst>
            </a:pPr>
            <a:r>
              <a:rPr lang="fi-FI" altLang="fi-FI">
                <a:latin typeface="Arial" charset="0"/>
                <a:ea typeface="Microsoft YaHei" pitchFamily="32" charset="-122"/>
              </a:rPr>
              <a:t>Vastuullisuuden aktiivit ovat tämänkin käyttäytymisen osalta kantava voima. He tekevät tämän valinnan muita useammin, he uskovat tyypillisemmin valinnan maailmaa parantavaan vaikutukseen ja pitävät toteuttamista helppona. Mutta heistäkin vähemän kuin joka kolmas uskoo tietävänsä asiasta riittävästi.</a:t>
            </a:r>
          </a:p>
          <a:p>
            <a:pPr>
              <a:spcBef>
                <a:spcPts val="413"/>
              </a:spcBef>
              <a:tabLst>
                <a:tab pos="0" algn="l"/>
                <a:tab pos="410823" algn="l"/>
                <a:tab pos="823105" algn="l"/>
                <a:tab pos="1235385" algn="l"/>
                <a:tab pos="1647666" algn="l"/>
                <a:tab pos="2059946" algn="l"/>
                <a:tab pos="2472227" algn="l"/>
                <a:tab pos="2884507" algn="l"/>
                <a:tab pos="3296788" algn="l"/>
                <a:tab pos="3709068" algn="l"/>
                <a:tab pos="4121349" algn="l"/>
                <a:tab pos="4533629" algn="l"/>
                <a:tab pos="4945911" algn="l"/>
                <a:tab pos="5358190" algn="l"/>
                <a:tab pos="5770471" algn="l"/>
                <a:tab pos="6182752" algn="l"/>
                <a:tab pos="6595032" algn="l"/>
                <a:tab pos="7007313" algn="l"/>
                <a:tab pos="7419593" algn="l"/>
                <a:tab pos="7831873" algn="l"/>
                <a:tab pos="8244155" algn="l"/>
              </a:tabLst>
            </a:pPr>
            <a:r>
              <a:rPr lang="fi-FI" altLang="fi-FI">
                <a:latin typeface="Arial" charset="0"/>
                <a:ea typeface="Microsoft YaHei" pitchFamily="32" charset="-122"/>
              </a:rPr>
              <a:t>Mitä vahvemmin lohas kuluttaja on, sitä useammin hän on ostaa sellaisia tuotteita , jotka takaavat tuotantoeläimille hyvät olot. Lohas myös uskoo valintansa positiivisiin vaikutuksiin, uskoo tietävänsä asiasta riittävästi ja pitää valintaa helppona. Edullisuudesta kaikki ovat kuitenkin yhtä mieltä, tämä valinta ei tule erityisen edulliseksi.</a:t>
            </a:r>
          </a:p>
          <a:p>
            <a:pPr>
              <a:spcBef>
                <a:spcPts val="413"/>
              </a:spcBef>
              <a:tabLst>
                <a:tab pos="0" algn="l"/>
                <a:tab pos="410823" algn="l"/>
                <a:tab pos="823105" algn="l"/>
                <a:tab pos="1235385" algn="l"/>
                <a:tab pos="1647666" algn="l"/>
                <a:tab pos="2059946" algn="l"/>
                <a:tab pos="2472227" algn="l"/>
                <a:tab pos="2884507" algn="l"/>
                <a:tab pos="3296788" algn="l"/>
                <a:tab pos="3709068" algn="l"/>
                <a:tab pos="4121349" algn="l"/>
                <a:tab pos="4533629" algn="l"/>
                <a:tab pos="4945911" algn="l"/>
                <a:tab pos="5358190" algn="l"/>
                <a:tab pos="5770471" algn="l"/>
                <a:tab pos="6182752" algn="l"/>
                <a:tab pos="6595032" algn="l"/>
                <a:tab pos="7007313" algn="l"/>
                <a:tab pos="7419593" algn="l"/>
                <a:tab pos="7831873" algn="l"/>
                <a:tab pos="8244155" algn="l"/>
              </a:tabLst>
            </a:pPr>
            <a:r>
              <a:rPr lang="fi-FI" altLang="fi-FI" b="1">
                <a:latin typeface="Arial" charset="0"/>
                <a:ea typeface="Microsoft YaHei" pitchFamily="32" charset="-122"/>
              </a:rPr>
              <a:t>Sellaisten tuotteitten valitseminen, jotka takaavat tuotantoeläimille hyvät olot heikkous on tiedon puute.</a:t>
            </a:r>
          </a:p>
          <a:p>
            <a:pPr>
              <a:spcBef>
                <a:spcPts val="413"/>
              </a:spcBef>
              <a:tabLst>
                <a:tab pos="0" algn="l"/>
                <a:tab pos="410823" algn="l"/>
                <a:tab pos="823105" algn="l"/>
                <a:tab pos="1235385" algn="l"/>
                <a:tab pos="1647666" algn="l"/>
                <a:tab pos="2059946" algn="l"/>
                <a:tab pos="2472227" algn="l"/>
                <a:tab pos="2884507" algn="l"/>
                <a:tab pos="3296788" algn="l"/>
                <a:tab pos="3709068" algn="l"/>
                <a:tab pos="4121349" algn="l"/>
                <a:tab pos="4533629" algn="l"/>
                <a:tab pos="4945911" algn="l"/>
                <a:tab pos="5358190" algn="l"/>
                <a:tab pos="5770471" algn="l"/>
                <a:tab pos="6182752" algn="l"/>
                <a:tab pos="6595032" algn="l"/>
                <a:tab pos="7007313" algn="l"/>
                <a:tab pos="7419593" algn="l"/>
                <a:tab pos="7831873" algn="l"/>
                <a:tab pos="8244155" algn="l"/>
              </a:tabLst>
            </a:pPr>
            <a:endParaRPr lang="fi-FI" altLang="fi-FI">
              <a:latin typeface="Arial" charset="0"/>
              <a:ea typeface="Microsoft YaHei" pitchFamily="32" charset="-122"/>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17"/>
          <p:cNvSpPr>
            <a:spLocks noGrp="1" noChangeArrowheads="1"/>
          </p:cNvSpPr>
          <p:nvPr>
            <p:ph type="sldNum"/>
          </p:nvPr>
        </p:nvSpPr>
        <p:spPr>
          <a:ln/>
        </p:spPr>
        <p:txBody>
          <a:bodyPr/>
          <a:lstStyle/>
          <a:p>
            <a:fld id="{FFF6D941-C577-488D-9B6D-6430CE14D938}" type="slidenum">
              <a:rPr lang="fi-FI" altLang="fi-FI"/>
              <a:pPr/>
              <a:t>11</a:t>
            </a:fld>
            <a:endParaRPr lang="fi-FI" altLang="fi-FI"/>
          </a:p>
        </p:txBody>
      </p:sp>
      <p:sp>
        <p:nvSpPr>
          <p:cNvPr id="125953" name="Text Box 1"/>
          <p:cNvSpPr txBox="1">
            <a:spLocks noChangeArrowheads="1"/>
          </p:cNvSpPr>
          <p:nvPr/>
        </p:nvSpPr>
        <p:spPr bwMode="auto">
          <a:xfrm>
            <a:off x="3851561" y="9446526"/>
            <a:ext cx="2949766" cy="4931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Microsoft YaHei" pitchFamily="32"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Microsoft YaHei" pitchFamily="32"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Microsoft YaHei" pitchFamily="32"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Microsoft YaHei" pitchFamily="32"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Microsoft YaHei" pitchFamily="32"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Microsoft YaHei" pitchFamily="32"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Microsoft YaHei" pitchFamily="32"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Microsoft YaHei" pitchFamily="32"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Microsoft YaHei" pitchFamily="32" charset="-122"/>
              </a:defRPr>
            </a:lvl9pPr>
          </a:lstStyle>
          <a:p>
            <a:pPr algn="r">
              <a:lnSpc>
                <a:spcPct val="101000"/>
              </a:lnSpc>
              <a:buClrTx/>
              <a:buFontTx/>
              <a:buNone/>
            </a:pPr>
            <a:fld id="{B00F2AD6-BBCA-4C62-90BB-1E8225BA60F4}" type="slidenum">
              <a:rPr lang="fi-FI" altLang="fi-FI" sz="1300">
                <a:solidFill>
                  <a:srgbClr val="666666"/>
                </a:solidFill>
                <a:latin typeface="Verdana" pitchFamily="32" charset="0"/>
                <a:cs typeface="Arial Unicode MS" pitchFamily="32" charset="0"/>
              </a:rPr>
              <a:pPr algn="r">
                <a:lnSpc>
                  <a:spcPct val="101000"/>
                </a:lnSpc>
                <a:buClrTx/>
                <a:buFontTx/>
                <a:buNone/>
              </a:pPr>
              <a:t>11</a:t>
            </a:fld>
            <a:endParaRPr lang="fi-FI" altLang="fi-FI" sz="1300">
              <a:solidFill>
                <a:srgbClr val="666666"/>
              </a:solidFill>
              <a:latin typeface="Verdana" pitchFamily="32" charset="0"/>
              <a:cs typeface="Arial Unicode MS" pitchFamily="32" charset="0"/>
            </a:endParaRPr>
          </a:p>
        </p:txBody>
      </p:sp>
      <p:sp>
        <p:nvSpPr>
          <p:cNvPr id="125954" name="Rectangle 2"/>
          <p:cNvSpPr txBox="1">
            <a:spLocks noGrp="1" noRot="1" noChangeAspect="1" noChangeArrowheads="1"/>
          </p:cNvSpPr>
          <p:nvPr>
            <p:ph type="sldImg"/>
          </p:nvPr>
        </p:nvSpPr>
        <p:spPr bwMode="auto">
          <a:xfrm>
            <a:off x="90488" y="755650"/>
            <a:ext cx="6621462" cy="3725863"/>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25955" name="Text Box 3"/>
          <p:cNvSpPr txBox="1">
            <a:spLocks noGrp="1" noChangeArrowheads="1"/>
          </p:cNvSpPr>
          <p:nvPr>
            <p:ph type="body" idx="1"/>
          </p:nvPr>
        </p:nvSpPr>
        <p:spPr bwMode="auto">
          <a:xfrm>
            <a:off x="680275" y="4723264"/>
            <a:ext cx="5442204" cy="4472261"/>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p>
            <a:pPr>
              <a:spcBef>
                <a:spcPts val="413"/>
              </a:spcBef>
              <a:tabLst>
                <a:tab pos="0" algn="l"/>
                <a:tab pos="410823" algn="l"/>
                <a:tab pos="823105" algn="l"/>
                <a:tab pos="1235385" algn="l"/>
                <a:tab pos="1647666" algn="l"/>
                <a:tab pos="2059946" algn="l"/>
                <a:tab pos="2472227" algn="l"/>
                <a:tab pos="2884507" algn="l"/>
                <a:tab pos="3296788" algn="l"/>
                <a:tab pos="3709068" algn="l"/>
                <a:tab pos="4121349" algn="l"/>
                <a:tab pos="4533629" algn="l"/>
                <a:tab pos="4945911" algn="l"/>
                <a:tab pos="5358190" algn="l"/>
                <a:tab pos="5770471" algn="l"/>
                <a:tab pos="6182752" algn="l"/>
                <a:tab pos="6595032" algn="l"/>
                <a:tab pos="7007313" algn="l"/>
                <a:tab pos="7419593" algn="l"/>
                <a:tab pos="7831873" algn="l"/>
                <a:tab pos="8244155" algn="l"/>
              </a:tabLst>
            </a:pPr>
            <a:r>
              <a:rPr lang="fi-FI" altLang="fi-FI">
                <a:latin typeface="Arial" charset="0"/>
                <a:ea typeface="Microsoft YaHei" pitchFamily="32" charset="-122"/>
              </a:rPr>
              <a:t>Lihan pitäminen ruokavaliossa vähäisenä on valinta, jonka tekee yksi viidestä suomalaisesta. Tämä on hintamielikuvaltaan positiivisin käyttäytymismalli kaikista tutkituista asioista. Silti vain joka kolmas uskoo, että jättämällä lihan ruokavaliostaan vähemmälle voisi säästää rahaa. Joka kolmas pitää tämän valinnan tekemistä helppona ja kaksi viidestä uskoo tietävänsä asiasta riittävästi. </a:t>
            </a:r>
          </a:p>
          <a:p>
            <a:pPr>
              <a:spcBef>
                <a:spcPts val="413"/>
              </a:spcBef>
              <a:tabLst>
                <a:tab pos="0" algn="l"/>
                <a:tab pos="410823" algn="l"/>
                <a:tab pos="823105" algn="l"/>
                <a:tab pos="1235385" algn="l"/>
                <a:tab pos="1647666" algn="l"/>
                <a:tab pos="2059946" algn="l"/>
                <a:tab pos="2472227" algn="l"/>
                <a:tab pos="2884507" algn="l"/>
                <a:tab pos="3296788" algn="l"/>
                <a:tab pos="3709068" algn="l"/>
                <a:tab pos="4121349" algn="l"/>
                <a:tab pos="4533629" algn="l"/>
                <a:tab pos="4945911" algn="l"/>
                <a:tab pos="5358190" algn="l"/>
                <a:tab pos="5770471" algn="l"/>
                <a:tab pos="6182752" algn="l"/>
                <a:tab pos="6595032" algn="l"/>
                <a:tab pos="7007313" algn="l"/>
                <a:tab pos="7419593" algn="l"/>
                <a:tab pos="7831873" algn="l"/>
                <a:tab pos="8244155" algn="l"/>
              </a:tabLst>
            </a:pPr>
            <a:r>
              <a:rPr lang="fi-FI" altLang="fi-FI">
                <a:latin typeface="Arial" charset="0"/>
                <a:ea typeface="Microsoft YaHei" pitchFamily="32" charset="-122"/>
              </a:rPr>
              <a:t>Lähes joka kolmas uskoo, että jättämällä lihan vähemmälle voi parantaa maailmaa. Seon alhaisin lukema tässä tutkimuksessa eli tämän valinnan vaikutukseen uskotaan suomessa vähiten.</a:t>
            </a:r>
          </a:p>
          <a:p>
            <a:pPr>
              <a:spcBef>
                <a:spcPts val="413"/>
              </a:spcBef>
              <a:tabLst>
                <a:tab pos="0" algn="l"/>
                <a:tab pos="410823" algn="l"/>
                <a:tab pos="823105" algn="l"/>
                <a:tab pos="1235385" algn="l"/>
                <a:tab pos="1647666" algn="l"/>
                <a:tab pos="2059946" algn="l"/>
                <a:tab pos="2472227" algn="l"/>
                <a:tab pos="2884507" algn="l"/>
                <a:tab pos="3296788" algn="l"/>
                <a:tab pos="3709068" algn="l"/>
                <a:tab pos="4121349" algn="l"/>
                <a:tab pos="4533629" algn="l"/>
                <a:tab pos="4945911" algn="l"/>
                <a:tab pos="5358190" algn="l"/>
                <a:tab pos="5770471" algn="l"/>
                <a:tab pos="6182752" algn="l"/>
                <a:tab pos="6595032" algn="l"/>
                <a:tab pos="7007313" algn="l"/>
                <a:tab pos="7419593" algn="l"/>
                <a:tab pos="7831873" algn="l"/>
                <a:tab pos="8244155" algn="l"/>
              </a:tabLst>
            </a:pPr>
            <a:r>
              <a:rPr lang="fi-FI" altLang="fi-FI">
                <a:latin typeface="Arial" charset="0"/>
                <a:ea typeface="Microsoft YaHei" pitchFamily="32" charset="-122"/>
              </a:rPr>
              <a:t>Tämäkin käyttäytyminen on pääasiassa vastuullisuuden aktiivien valinta. He ovat myös ryhmä, jossa eniten tiedetään aiheesta, uskotaan sen vaikuttavuuteen ja pidetään sen toteuttamista helppona. Kustannusvaikutusten osalta vastuullisuuden aktiivien lisäksi resurssipulaiset ovat sitä mieltä, että tämä voisi olla edullista.</a:t>
            </a:r>
          </a:p>
          <a:p>
            <a:pPr>
              <a:spcBef>
                <a:spcPts val="413"/>
              </a:spcBef>
              <a:tabLst>
                <a:tab pos="0" algn="l"/>
                <a:tab pos="410823" algn="l"/>
                <a:tab pos="823105" algn="l"/>
                <a:tab pos="1235385" algn="l"/>
                <a:tab pos="1647666" algn="l"/>
                <a:tab pos="2059946" algn="l"/>
                <a:tab pos="2472227" algn="l"/>
                <a:tab pos="2884507" algn="l"/>
                <a:tab pos="3296788" algn="l"/>
                <a:tab pos="3709068" algn="l"/>
                <a:tab pos="4121349" algn="l"/>
                <a:tab pos="4533629" algn="l"/>
                <a:tab pos="4945911" algn="l"/>
                <a:tab pos="5358190" algn="l"/>
                <a:tab pos="5770471" algn="l"/>
                <a:tab pos="6182752" algn="l"/>
                <a:tab pos="6595032" algn="l"/>
                <a:tab pos="7007313" algn="l"/>
                <a:tab pos="7419593" algn="l"/>
                <a:tab pos="7831873" algn="l"/>
                <a:tab pos="8244155" algn="l"/>
              </a:tabLst>
            </a:pPr>
            <a:r>
              <a:rPr lang="fi-FI" altLang="fi-FI">
                <a:latin typeface="Arial" charset="0"/>
                <a:ea typeface="Microsoft YaHei" pitchFamily="32" charset="-122"/>
              </a:rPr>
              <a:t>Mitä vahvemmin lohas kuluttaja on, sitä useammin hän pitää lihan määrän ruokavaliossaan vähäisenä. Hän myös uskoo valintansa positiivisiin vaikutuksiin, uskoo tietävänsä asiasta riittävästi ja pitää valintaa helppona. Edullisuudestakin lohas on eri mieltä uskoen lihan vähentämisen tulevan vielä edullisemmaksi kuin mitä muut ryhmät sen kuvittelevat olevan.</a:t>
            </a:r>
          </a:p>
          <a:p>
            <a:pPr>
              <a:spcBef>
                <a:spcPts val="413"/>
              </a:spcBef>
              <a:tabLst>
                <a:tab pos="0" algn="l"/>
                <a:tab pos="410823" algn="l"/>
                <a:tab pos="823105" algn="l"/>
                <a:tab pos="1235385" algn="l"/>
                <a:tab pos="1647666" algn="l"/>
                <a:tab pos="2059946" algn="l"/>
                <a:tab pos="2472227" algn="l"/>
                <a:tab pos="2884507" algn="l"/>
                <a:tab pos="3296788" algn="l"/>
                <a:tab pos="3709068" algn="l"/>
                <a:tab pos="4121349" algn="l"/>
                <a:tab pos="4533629" algn="l"/>
                <a:tab pos="4945911" algn="l"/>
                <a:tab pos="5358190" algn="l"/>
                <a:tab pos="5770471" algn="l"/>
                <a:tab pos="6182752" algn="l"/>
                <a:tab pos="6595032" algn="l"/>
                <a:tab pos="7007313" algn="l"/>
                <a:tab pos="7419593" algn="l"/>
                <a:tab pos="7831873" algn="l"/>
                <a:tab pos="8244155" algn="l"/>
              </a:tabLst>
            </a:pPr>
            <a:r>
              <a:rPr lang="fi-FI" altLang="fi-FI" b="1">
                <a:latin typeface="Arial" charset="0"/>
                <a:ea typeface="Microsoft YaHei" pitchFamily="32" charset="-122"/>
              </a:rPr>
              <a:t>Lihan pitäminen ruokavaliossa vähäisenä on asia, jonka vahvuus on sen positiivisessa hintamielikuvassa, mutta heikkous on siinä, että tämän valinnan vaikuttavuuteen ei uskota.</a:t>
            </a: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Aloitussivu-2">
    <p:spTree>
      <p:nvGrpSpPr>
        <p:cNvPr id="1" name=""/>
        <p:cNvGrpSpPr/>
        <p:nvPr/>
      </p:nvGrpSpPr>
      <p:grpSpPr>
        <a:xfrm>
          <a:off x="0" y="0"/>
          <a:ext cx="0" cy="0"/>
          <a:chOff x="0" y="0"/>
          <a:chExt cx="0" cy="0"/>
        </a:xfrm>
      </p:grpSpPr>
      <p:pic>
        <p:nvPicPr>
          <p:cNvPr id="4" name="Kuva 3" descr="MTK-PPT-MTK-YV13.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7471"/>
            <a:ext cx="9144000" cy="5143500"/>
          </a:xfrm>
          <a:prstGeom prst="rect">
            <a:avLst/>
          </a:prstGeom>
        </p:spPr>
      </p:pic>
      <p:sp>
        <p:nvSpPr>
          <p:cNvPr id="2" name="Otsikko 1"/>
          <p:cNvSpPr>
            <a:spLocks noGrp="1"/>
          </p:cNvSpPr>
          <p:nvPr>
            <p:ph type="title"/>
          </p:nvPr>
        </p:nvSpPr>
        <p:spPr>
          <a:xfrm>
            <a:off x="777875" y="1751604"/>
            <a:ext cx="7304969" cy="613709"/>
          </a:xfrm>
          <a:prstGeom prst="rect">
            <a:avLst/>
          </a:prstGeom>
        </p:spPr>
        <p:txBody>
          <a:bodyPr/>
          <a:lstStyle>
            <a:lvl1pPr algn="ctr">
              <a:defRPr sz="3200" baseline="0">
                <a:solidFill>
                  <a:schemeClr val="tx2"/>
                </a:solidFill>
                <a:latin typeface="+mj-lt"/>
              </a:defRPr>
            </a:lvl1pPr>
          </a:lstStyle>
          <a:p>
            <a:r>
              <a:rPr lang="fi-FI" smtClean="0"/>
              <a:t>Muokkaa perustyyl. napsautt.</a:t>
            </a:r>
            <a:endParaRPr lang="fi-FI" dirty="0"/>
          </a:p>
        </p:txBody>
      </p:sp>
      <p:sp>
        <p:nvSpPr>
          <p:cNvPr id="3" name="Sisällön paikkamerkki 2"/>
          <p:cNvSpPr>
            <a:spLocks noGrp="1"/>
          </p:cNvSpPr>
          <p:nvPr>
            <p:ph idx="1"/>
          </p:nvPr>
        </p:nvSpPr>
        <p:spPr>
          <a:xfrm>
            <a:off x="777876" y="2315535"/>
            <a:ext cx="7304968" cy="1529907"/>
          </a:xfrm>
        </p:spPr>
        <p:txBody>
          <a:bodyPr/>
          <a:lstStyle>
            <a:lvl1pPr algn="ctr">
              <a:defRPr sz="1800"/>
            </a:lvl1pPr>
            <a:lvl2pPr algn="ctr">
              <a:defRPr/>
            </a:lvl2pPr>
            <a:lvl3pPr marL="360000" indent="-171450">
              <a:buFont typeface="Arial"/>
              <a:buChar char="•"/>
              <a:defRPr sz="1200"/>
            </a:lvl3pPr>
            <a:lvl4pPr marL="540000" indent="-180000">
              <a:buFont typeface="Lucida Grande"/>
              <a:buChar char="-"/>
              <a:defRPr sz="1000"/>
            </a:lvl4pPr>
            <a:lvl5pPr marL="540000" indent="-180000">
              <a:buFont typeface="Lucida Grande"/>
              <a:buChar char="-"/>
              <a:defRPr sz="1000"/>
            </a:lvl5pPr>
            <a:lvl6pPr marL="540000" indent="-180000">
              <a:buFont typeface="Lucida Grande"/>
              <a:buChar char="-"/>
              <a:defRPr sz="1000"/>
            </a:lvl6pPr>
            <a:lvl7pPr marL="540000" indent="-180000">
              <a:buFont typeface="Lucida Grande"/>
              <a:buChar char="-"/>
              <a:defRPr sz="1000"/>
            </a:lvl7pPr>
            <a:lvl8pPr marL="540000" indent="-180000">
              <a:buFont typeface="Lucida Grande"/>
              <a:buChar char="-"/>
              <a:defRPr sz="1000"/>
            </a:lvl8pPr>
            <a:lvl9pPr marL="540000" indent="-180000">
              <a:buFont typeface="Lucida Grande"/>
              <a:buChar char="-"/>
              <a:defRPr sz="1000"/>
            </a:lvl9pPr>
          </a:lstStyle>
          <a:p>
            <a:pPr lvl="0"/>
            <a:r>
              <a:rPr lang="fi-FI" smtClean="0"/>
              <a:t>Muokkaa tekstin perustyylejä napsauttamalla</a:t>
            </a:r>
          </a:p>
          <a:p>
            <a:pPr lvl="1"/>
            <a:r>
              <a:rPr lang="fi-FI" smtClean="0"/>
              <a:t>toinen taso</a:t>
            </a:r>
          </a:p>
        </p:txBody>
      </p:sp>
      <p:sp>
        <p:nvSpPr>
          <p:cNvPr id="5" name="Päivämäärän paikkamerkki 3"/>
          <p:cNvSpPr>
            <a:spLocks noGrp="1"/>
          </p:cNvSpPr>
          <p:nvPr>
            <p:ph type="dt" sz="half" idx="10"/>
          </p:nvPr>
        </p:nvSpPr>
        <p:spPr>
          <a:xfrm>
            <a:off x="687388" y="4741863"/>
            <a:ext cx="2133600" cy="234950"/>
          </a:xfrm>
        </p:spPr>
        <p:txBody>
          <a:bodyPr/>
          <a:lstStyle>
            <a:lvl1pPr>
              <a:defRPr smtClean="0">
                <a:solidFill>
                  <a:schemeClr val="bg1"/>
                </a:solidFill>
              </a:defRPr>
            </a:lvl1pPr>
          </a:lstStyle>
          <a:p>
            <a:pPr>
              <a:defRPr/>
            </a:pPr>
            <a:r>
              <a:rPr lang="fi-FI" smtClean="0"/>
              <a:t>10.10.2013</a:t>
            </a:r>
            <a:endParaRPr lang="fi-FI" dirty="0"/>
          </a:p>
        </p:txBody>
      </p:sp>
      <p:sp>
        <p:nvSpPr>
          <p:cNvPr id="6" name="Alatunnisteen paikkamerkki 4"/>
          <p:cNvSpPr>
            <a:spLocks noGrp="1"/>
          </p:cNvSpPr>
          <p:nvPr>
            <p:ph type="ftr" sz="quarter" idx="11"/>
          </p:nvPr>
        </p:nvSpPr>
        <p:spPr>
          <a:xfrm>
            <a:off x="3111500" y="4737100"/>
            <a:ext cx="2895600" cy="234950"/>
          </a:xfrm>
        </p:spPr>
        <p:txBody>
          <a:bodyPr/>
          <a:lstStyle>
            <a:lvl1pPr>
              <a:defRPr dirty="0">
                <a:solidFill>
                  <a:schemeClr val="bg1"/>
                </a:solidFill>
              </a:defRPr>
            </a:lvl1pPr>
          </a:lstStyle>
          <a:p>
            <a:pPr>
              <a:defRPr/>
            </a:pPr>
            <a:r>
              <a:rPr lang="fi-FI" smtClean="0"/>
              <a:t>TEH ry, seminaari Jyväskylässä</a:t>
            </a:r>
            <a:endParaRPr lang="fi-FI"/>
          </a:p>
        </p:txBody>
      </p:sp>
    </p:spTree>
    <p:extLst>
      <p:ext uri="{BB962C8B-B14F-4D97-AF65-F5344CB8AC3E}">
        <p14:creationId xmlns:p14="http://schemas.microsoft.com/office/powerpoint/2010/main" val="20539445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Yläpalkki-MTK-YV13">
    <p:spTree>
      <p:nvGrpSpPr>
        <p:cNvPr id="1" name=""/>
        <p:cNvGrpSpPr/>
        <p:nvPr/>
      </p:nvGrpSpPr>
      <p:grpSpPr>
        <a:xfrm>
          <a:off x="0" y="0"/>
          <a:ext cx="0" cy="0"/>
          <a:chOff x="0" y="0"/>
          <a:chExt cx="0" cy="0"/>
        </a:xfrm>
      </p:grpSpPr>
      <p:pic>
        <p:nvPicPr>
          <p:cNvPr id="9" name="Kuva 8" descr="MTK-PPT-MTK-YV13.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Otsikko 1"/>
          <p:cNvSpPr>
            <a:spLocks noGrp="1"/>
          </p:cNvSpPr>
          <p:nvPr>
            <p:ph type="title"/>
          </p:nvPr>
        </p:nvSpPr>
        <p:spPr>
          <a:xfrm>
            <a:off x="668695" y="772179"/>
            <a:ext cx="7764775" cy="613709"/>
          </a:xfrm>
          <a:prstGeom prst="rect">
            <a:avLst/>
          </a:prstGeom>
        </p:spPr>
        <p:txBody>
          <a:bodyPr/>
          <a:lstStyle>
            <a:lvl1pPr>
              <a:defRPr sz="3200" baseline="0">
                <a:solidFill>
                  <a:schemeClr val="tx2"/>
                </a:solidFill>
                <a:latin typeface="+mj-lt"/>
              </a:defRPr>
            </a:lvl1pPr>
          </a:lstStyle>
          <a:p>
            <a:r>
              <a:rPr lang="fi-FI" smtClean="0"/>
              <a:t>Muokkaa perustyyl. napsautt.</a:t>
            </a:r>
            <a:endParaRPr lang="fi-FI" dirty="0"/>
          </a:p>
        </p:txBody>
      </p:sp>
      <p:sp>
        <p:nvSpPr>
          <p:cNvPr id="3" name="Sisällön paikkamerkki 2"/>
          <p:cNvSpPr>
            <a:spLocks noGrp="1"/>
          </p:cNvSpPr>
          <p:nvPr>
            <p:ph idx="1"/>
          </p:nvPr>
        </p:nvSpPr>
        <p:spPr>
          <a:xfrm>
            <a:off x="673924" y="1393816"/>
            <a:ext cx="7775098" cy="2571102"/>
          </a:xfrm>
        </p:spPr>
        <p:txBody>
          <a:bodyPr/>
          <a:lstStyle>
            <a:lvl1pPr>
              <a:defRPr sz="1800"/>
            </a:lvl1pPr>
            <a:lvl2pPr marL="0" indent="-180000">
              <a:buFont typeface="Arial"/>
              <a:buChar char="•"/>
              <a:defRPr sz="1800"/>
            </a:lvl2pPr>
            <a:lvl3pPr marL="0" indent="-180000">
              <a:buFont typeface="Arial"/>
              <a:buChar char="•"/>
              <a:defRPr sz="1800"/>
            </a:lvl3pPr>
            <a:lvl4pPr marL="0" indent="-180000">
              <a:buFont typeface="Arial"/>
              <a:buChar char="•"/>
              <a:defRPr sz="1800"/>
            </a:lvl4pPr>
            <a:lvl5pPr marL="0" indent="-180000">
              <a:buFont typeface="Arial"/>
              <a:buChar char="•"/>
              <a:defRPr sz="1800"/>
            </a:lvl5pPr>
            <a:lvl6pPr marL="0" indent="-180000">
              <a:buFont typeface="Arial"/>
              <a:buChar char="•"/>
              <a:defRPr sz="1800"/>
            </a:lvl6pPr>
            <a:lvl7pPr marL="0" indent="-180000">
              <a:buFont typeface="Arial"/>
              <a:buChar char="•"/>
              <a:defRPr sz="1800"/>
            </a:lvl7pPr>
            <a:lvl8pPr marL="0" indent="-180000">
              <a:buFont typeface="Arial"/>
              <a:buChar char="•"/>
              <a:defRPr sz="1800"/>
            </a:lvl8pPr>
            <a:lvl9pPr marL="0" indent="-180000">
              <a:buFont typeface="Arial"/>
              <a:buChar char="•"/>
              <a:defRPr sz="1800"/>
            </a:lvl9pPr>
          </a:lstStyle>
          <a:p>
            <a:pPr lvl="0"/>
            <a:r>
              <a:rPr lang="fi-FI" smtClean="0"/>
              <a:t>Muokkaa tekstin perustyylejä napsauttamalla</a:t>
            </a:r>
          </a:p>
          <a:p>
            <a:pPr lvl="1"/>
            <a:r>
              <a:rPr lang="fi-FI" smtClean="0"/>
              <a:t>toinen taso</a:t>
            </a:r>
          </a:p>
        </p:txBody>
      </p:sp>
      <p:sp>
        <p:nvSpPr>
          <p:cNvPr id="5" name="Päivämäärän paikkamerkki 3"/>
          <p:cNvSpPr>
            <a:spLocks noGrp="1"/>
          </p:cNvSpPr>
          <p:nvPr>
            <p:ph type="dt" sz="half" idx="10"/>
          </p:nvPr>
        </p:nvSpPr>
        <p:spPr>
          <a:xfrm>
            <a:off x="681038" y="4741863"/>
            <a:ext cx="2133600" cy="234950"/>
          </a:xfrm>
        </p:spPr>
        <p:txBody>
          <a:bodyPr/>
          <a:lstStyle>
            <a:lvl1pPr>
              <a:defRPr/>
            </a:lvl1pPr>
          </a:lstStyle>
          <a:p>
            <a:pPr>
              <a:defRPr/>
            </a:pPr>
            <a:r>
              <a:rPr lang="fi-FI" smtClean="0"/>
              <a:t>10.10.2013</a:t>
            </a:r>
            <a:endParaRPr lang="fi-FI"/>
          </a:p>
        </p:txBody>
      </p:sp>
      <p:sp>
        <p:nvSpPr>
          <p:cNvPr id="6" name="Alatunnisteen paikkamerkki 4"/>
          <p:cNvSpPr>
            <a:spLocks noGrp="1"/>
          </p:cNvSpPr>
          <p:nvPr>
            <p:ph type="ftr" sz="quarter" idx="11"/>
          </p:nvPr>
        </p:nvSpPr>
        <p:spPr/>
        <p:txBody>
          <a:bodyPr/>
          <a:lstStyle>
            <a:lvl1pPr>
              <a:defRPr/>
            </a:lvl1pPr>
          </a:lstStyle>
          <a:p>
            <a:pPr>
              <a:defRPr/>
            </a:pPr>
            <a:r>
              <a:rPr lang="fi-FI" smtClean="0"/>
              <a:t>TEH ry, seminaari Jyväskylässä</a:t>
            </a:r>
            <a:endParaRPr lang="fi-FI"/>
          </a:p>
        </p:txBody>
      </p:sp>
    </p:spTree>
    <p:extLst>
      <p:ext uri="{BB962C8B-B14F-4D97-AF65-F5344CB8AC3E}">
        <p14:creationId xmlns:p14="http://schemas.microsoft.com/office/powerpoint/2010/main" val="14818677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Yläpalkki-MTK-YV13">
    <p:spTree>
      <p:nvGrpSpPr>
        <p:cNvPr id="1" name=""/>
        <p:cNvGrpSpPr/>
        <p:nvPr/>
      </p:nvGrpSpPr>
      <p:grpSpPr>
        <a:xfrm>
          <a:off x="0" y="0"/>
          <a:ext cx="0" cy="0"/>
          <a:chOff x="0" y="0"/>
          <a:chExt cx="0" cy="0"/>
        </a:xfrm>
      </p:grpSpPr>
      <p:pic>
        <p:nvPicPr>
          <p:cNvPr id="4" name="Kuva 3" descr="MTK-PPT-MTK-YV13-Blankko.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Otsikko 1"/>
          <p:cNvSpPr>
            <a:spLocks noGrp="1"/>
          </p:cNvSpPr>
          <p:nvPr>
            <p:ph type="title"/>
          </p:nvPr>
        </p:nvSpPr>
        <p:spPr>
          <a:xfrm>
            <a:off x="668695" y="503223"/>
            <a:ext cx="7764775" cy="613709"/>
          </a:xfrm>
          <a:prstGeom prst="rect">
            <a:avLst/>
          </a:prstGeom>
        </p:spPr>
        <p:txBody>
          <a:bodyPr/>
          <a:lstStyle>
            <a:lvl1pPr>
              <a:defRPr sz="3200" baseline="0">
                <a:solidFill>
                  <a:schemeClr val="tx2"/>
                </a:solidFill>
                <a:latin typeface="+mj-lt"/>
              </a:defRPr>
            </a:lvl1pPr>
          </a:lstStyle>
          <a:p>
            <a:r>
              <a:rPr lang="fi-FI" smtClean="0"/>
              <a:t>Muokkaa perustyyl. napsautt.</a:t>
            </a:r>
            <a:endParaRPr lang="fi-FI" dirty="0"/>
          </a:p>
        </p:txBody>
      </p:sp>
      <p:sp>
        <p:nvSpPr>
          <p:cNvPr id="3" name="Sisällön paikkamerkki 2"/>
          <p:cNvSpPr>
            <a:spLocks noGrp="1"/>
          </p:cNvSpPr>
          <p:nvPr>
            <p:ph idx="1"/>
          </p:nvPr>
        </p:nvSpPr>
        <p:spPr>
          <a:xfrm>
            <a:off x="673924" y="1124860"/>
            <a:ext cx="7775098" cy="2571102"/>
          </a:xfrm>
        </p:spPr>
        <p:txBody>
          <a:bodyPr/>
          <a:lstStyle>
            <a:lvl1pPr>
              <a:defRPr sz="1800"/>
            </a:lvl1pPr>
            <a:lvl2pPr marL="0" indent="-180000">
              <a:buFont typeface="Arial"/>
              <a:buChar char="•"/>
              <a:defRPr sz="1800"/>
            </a:lvl2pPr>
            <a:lvl3pPr marL="0" indent="-180000">
              <a:buFont typeface="Arial"/>
              <a:buChar char="•"/>
              <a:defRPr sz="1800"/>
            </a:lvl3pPr>
            <a:lvl4pPr marL="0" indent="-180000">
              <a:buFont typeface="Arial"/>
              <a:buChar char="•"/>
              <a:defRPr sz="1800"/>
            </a:lvl4pPr>
            <a:lvl5pPr marL="0" indent="-180000">
              <a:buFont typeface="Arial"/>
              <a:buChar char="•"/>
              <a:defRPr sz="1800"/>
            </a:lvl5pPr>
            <a:lvl6pPr marL="0" indent="-180000">
              <a:buFont typeface="Arial"/>
              <a:buChar char="•"/>
              <a:defRPr sz="1800"/>
            </a:lvl6pPr>
            <a:lvl7pPr marL="0" indent="-180000">
              <a:buFont typeface="Arial"/>
              <a:buChar char="•"/>
              <a:defRPr sz="1800"/>
            </a:lvl7pPr>
            <a:lvl8pPr marL="0" indent="-180000">
              <a:buFont typeface="Arial"/>
              <a:buChar char="•"/>
              <a:defRPr sz="1800"/>
            </a:lvl8pPr>
            <a:lvl9pPr marL="0" indent="-180000">
              <a:buFont typeface="Arial"/>
              <a:buChar char="•"/>
              <a:defRPr sz="1800"/>
            </a:lvl9pPr>
          </a:lstStyle>
          <a:p>
            <a:pPr lvl="0"/>
            <a:r>
              <a:rPr lang="fi-FI" smtClean="0"/>
              <a:t>Muokkaa tekstin perustyylejä napsauttamalla</a:t>
            </a:r>
          </a:p>
          <a:p>
            <a:pPr lvl="1"/>
            <a:r>
              <a:rPr lang="fi-FI" smtClean="0"/>
              <a:t>toinen taso</a:t>
            </a:r>
          </a:p>
        </p:txBody>
      </p:sp>
      <p:sp>
        <p:nvSpPr>
          <p:cNvPr id="5" name="Päivämäärän paikkamerkki 3"/>
          <p:cNvSpPr>
            <a:spLocks noGrp="1"/>
          </p:cNvSpPr>
          <p:nvPr>
            <p:ph type="dt" sz="half" idx="10"/>
          </p:nvPr>
        </p:nvSpPr>
        <p:spPr>
          <a:xfrm>
            <a:off x="681038" y="4741863"/>
            <a:ext cx="2133600" cy="234950"/>
          </a:xfrm>
        </p:spPr>
        <p:txBody>
          <a:bodyPr/>
          <a:lstStyle>
            <a:lvl1pPr>
              <a:defRPr/>
            </a:lvl1pPr>
          </a:lstStyle>
          <a:p>
            <a:pPr>
              <a:defRPr/>
            </a:pPr>
            <a:r>
              <a:rPr lang="fi-FI" smtClean="0"/>
              <a:t>10.10.2013</a:t>
            </a:r>
            <a:endParaRPr lang="fi-FI"/>
          </a:p>
        </p:txBody>
      </p:sp>
      <p:sp>
        <p:nvSpPr>
          <p:cNvPr id="6" name="Alatunnisteen paikkamerkki 4"/>
          <p:cNvSpPr>
            <a:spLocks noGrp="1"/>
          </p:cNvSpPr>
          <p:nvPr>
            <p:ph type="ftr" sz="quarter" idx="11"/>
          </p:nvPr>
        </p:nvSpPr>
        <p:spPr/>
        <p:txBody>
          <a:bodyPr/>
          <a:lstStyle>
            <a:lvl1pPr>
              <a:defRPr/>
            </a:lvl1pPr>
          </a:lstStyle>
          <a:p>
            <a:pPr>
              <a:defRPr/>
            </a:pPr>
            <a:r>
              <a:rPr lang="fi-FI" smtClean="0"/>
              <a:t>TEH ry, seminaari Jyväskylässä</a:t>
            </a:r>
            <a:endParaRPr lang="fi-FI"/>
          </a:p>
        </p:txBody>
      </p:sp>
    </p:spTree>
    <p:extLst>
      <p:ext uri="{BB962C8B-B14F-4D97-AF65-F5344CB8AC3E}">
        <p14:creationId xmlns:p14="http://schemas.microsoft.com/office/powerpoint/2010/main" val="37234091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cSld name="Tyhjä">
    <p:spTree>
      <p:nvGrpSpPr>
        <p:cNvPr id="1" name=""/>
        <p:cNvGrpSpPr/>
        <p:nvPr/>
      </p:nvGrpSpPr>
      <p:grpSpPr>
        <a:xfrm>
          <a:off x="0" y="0"/>
          <a:ext cx="0" cy="0"/>
          <a:chOff x="0" y="0"/>
          <a:chExt cx="0" cy="0"/>
        </a:xfrm>
      </p:grpSpPr>
    </p:spTree>
    <p:extLst>
      <p:ext uri="{BB962C8B-B14F-4D97-AF65-F5344CB8AC3E}">
        <p14:creationId xmlns:p14="http://schemas.microsoft.com/office/powerpoint/2010/main" val="17503637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5617" cy="773879"/>
          </a:xfrm>
          <a:prstGeom prst="rect">
            <a:avLst/>
          </a:prstGeom>
        </p:spPr>
        <p:txBody>
          <a:bodyPr/>
          <a:lstStyle/>
          <a:p>
            <a:r>
              <a:rPr lang="en-US" dirty="0" smtClean="0"/>
              <a:t>Click to edit Master title style</a:t>
            </a:r>
            <a:endParaRPr lang="en-AU" dirty="0"/>
          </a:p>
        </p:txBody>
      </p:sp>
      <p:sp>
        <p:nvSpPr>
          <p:cNvPr id="3" name="Slide Number Placeholder 2"/>
          <p:cNvSpPr>
            <a:spLocks noGrp="1"/>
          </p:cNvSpPr>
          <p:nvPr>
            <p:ph type="sldNum" sz="quarter" idx="10"/>
          </p:nvPr>
        </p:nvSpPr>
        <p:spPr>
          <a:xfrm>
            <a:off x="8349608" y="4742879"/>
            <a:ext cx="505467" cy="189000"/>
          </a:xfrm>
          <a:prstGeom prst="rect">
            <a:avLst/>
          </a:prstGeom>
        </p:spPr>
        <p:txBody>
          <a:bodyPr/>
          <a:lstStyle/>
          <a:p>
            <a:fld id="{9784CBA3-D598-4B1F-BAA3-EE14B5154290}" type="slidenum">
              <a:rPr lang="en-AU" smtClean="0"/>
              <a:pPr/>
              <a:t>‹#›</a:t>
            </a:fld>
            <a:endParaRPr lang="en-AU" dirty="0"/>
          </a:p>
        </p:txBody>
      </p:sp>
      <p:sp>
        <p:nvSpPr>
          <p:cNvPr id="6" name="Text Placeholder 9"/>
          <p:cNvSpPr>
            <a:spLocks noGrp="1"/>
          </p:cNvSpPr>
          <p:nvPr>
            <p:ph type="body" sz="quarter" idx="16" hasCustomPrompt="1"/>
          </p:nvPr>
        </p:nvSpPr>
        <p:spPr>
          <a:xfrm>
            <a:off x="1292225" y="4177904"/>
            <a:ext cx="7562850" cy="276225"/>
          </a:xfrm>
        </p:spPr>
        <p:txBody>
          <a:bodyPr lIns="0" tIns="0" rIns="0" bIns="108000" anchor="b">
            <a:noAutofit/>
          </a:bodyPr>
          <a:lstStyle>
            <a:lvl1pPr>
              <a:defRPr sz="600" b="0"/>
            </a:lvl1pPr>
            <a:lvl2pPr>
              <a:defRPr sz="600"/>
            </a:lvl2pPr>
            <a:lvl3pPr>
              <a:defRPr sz="600"/>
            </a:lvl3pPr>
            <a:lvl4pPr>
              <a:defRPr sz="600"/>
            </a:lvl4pPr>
            <a:lvl5pPr>
              <a:defRPr sz="600"/>
            </a:lvl5pPr>
          </a:lstStyle>
          <a:p>
            <a:pPr lvl="0"/>
            <a:r>
              <a:rPr lang="en-US" dirty="0" smtClean="0"/>
              <a:t>SOURCE:</a:t>
            </a:r>
          </a:p>
        </p:txBody>
      </p:sp>
      <p:sp>
        <p:nvSpPr>
          <p:cNvPr id="4" name="Footer Placeholder 3"/>
          <p:cNvSpPr>
            <a:spLocks noGrp="1"/>
          </p:cNvSpPr>
          <p:nvPr>
            <p:ph type="ftr" sz="quarter" idx="17"/>
          </p:nvPr>
        </p:nvSpPr>
        <p:spPr/>
        <p:txBody>
          <a:bodyPr/>
          <a:lstStyle/>
          <a:p>
            <a:pPr>
              <a:spcBef>
                <a:spcPct val="20000"/>
              </a:spcBef>
              <a:buFont typeface="Arial" pitchFamily="34" charset="0"/>
              <a:buNone/>
            </a:pPr>
            <a:r>
              <a:rPr lang="en-AU" smtClean="0"/>
              <a:t>TEH ry, seminaari Jyväskylässä</a:t>
            </a:r>
            <a:endParaRPr lang="en-AU" dirty="0" smtClean="0"/>
          </a:p>
        </p:txBody>
      </p:sp>
    </p:spTree>
    <p:extLst>
      <p:ext uri="{BB962C8B-B14F-4D97-AF65-F5344CB8AC3E}">
        <p14:creationId xmlns:p14="http://schemas.microsoft.com/office/powerpoint/2010/main" val="170027192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ekstin paikkamerkki 2"/>
          <p:cNvSpPr>
            <a:spLocks noGrp="1"/>
          </p:cNvSpPr>
          <p:nvPr>
            <p:ph type="body" idx="1"/>
          </p:nvPr>
        </p:nvSpPr>
        <p:spPr bwMode="auto">
          <a:xfrm>
            <a:off x="344488" y="663575"/>
            <a:ext cx="8088312" cy="3713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fi-FI" dirty="0"/>
              <a:t>Apuotsikko: </a:t>
            </a:r>
            <a:r>
              <a:rPr lang="fi-FI" dirty="0" err="1"/>
              <a:t>Arial</a:t>
            </a:r>
            <a:r>
              <a:rPr lang="fi-FI" dirty="0"/>
              <a:t> </a:t>
            </a:r>
            <a:r>
              <a:rPr lang="fi-FI" dirty="0" smtClean="0"/>
              <a:t>20 </a:t>
            </a:r>
            <a:r>
              <a:rPr lang="fi-FI" dirty="0" err="1"/>
              <a:t>pt</a:t>
            </a:r>
            <a:endParaRPr lang="fi-FI" dirty="0"/>
          </a:p>
          <a:p>
            <a:pPr lvl="1"/>
            <a:r>
              <a:rPr lang="fi-FI" dirty="0"/>
              <a:t>Taso 1: </a:t>
            </a:r>
            <a:r>
              <a:rPr lang="fi-FI" dirty="0" err="1"/>
              <a:t>Arial</a:t>
            </a:r>
            <a:r>
              <a:rPr lang="fi-FI" dirty="0"/>
              <a:t> 14 </a:t>
            </a:r>
            <a:r>
              <a:rPr lang="fi-FI" dirty="0" err="1"/>
              <a:t>pt</a:t>
            </a:r>
            <a:endParaRPr lang="fi-FI" dirty="0"/>
          </a:p>
        </p:txBody>
      </p:sp>
      <p:sp>
        <p:nvSpPr>
          <p:cNvPr id="4" name="Päivämäärän paikkamerkki 3"/>
          <p:cNvSpPr>
            <a:spLocks noGrp="1"/>
          </p:cNvSpPr>
          <p:nvPr>
            <p:ph type="dt" sz="half" idx="2"/>
          </p:nvPr>
        </p:nvSpPr>
        <p:spPr>
          <a:xfrm>
            <a:off x="334963" y="4741863"/>
            <a:ext cx="2133600" cy="234950"/>
          </a:xfrm>
          <a:prstGeom prst="rect">
            <a:avLst/>
          </a:prstGeom>
        </p:spPr>
        <p:txBody>
          <a:bodyPr vert="horz" lIns="91440" tIns="45720" rIns="91440" bIns="45720" rtlCol="0" anchor="ctr"/>
          <a:lstStyle>
            <a:lvl1pPr algn="l" fontAlgn="auto">
              <a:spcBef>
                <a:spcPts val="0"/>
              </a:spcBef>
              <a:spcAft>
                <a:spcPts val="0"/>
              </a:spcAft>
              <a:defRPr sz="800" smtClean="0">
                <a:solidFill>
                  <a:schemeClr val="tx1">
                    <a:tint val="75000"/>
                  </a:schemeClr>
                </a:solidFill>
                <a:latin typeface="+mn-lt"/>
                <a:ea typeface="+mn-ea"/>
                <a:cs typeface="+mn-cs"/>
              </a:defRPr>
            </a:lvl1pPr>
          </a:lstStyle>
          <a:p>
            <a:pPr>
              <a:defRPr/>
            </a:pPr>
            <a:r>
              <a:rPr lang="fi-FI" smtClean="0"/>
              <a:t>10.10.2013</a:t>
            </a:r>
            <a:endParaRPr lang="fi-FI" dirty="0"/>
          </a:p>
        </p:txBody>
      </p:sp>
      <p:sp>
        <p:nvSpPr>
          <p:cNvPr id="5" name="Alatunnisteen paikkamerkki 4"/>
          <p:cNvSpPr>
            <a:spLocks noGrp="1"/>
          </p:cNvSpPr>
          <p:nvPr>
            <p:ph type="ftr" sz="quarter" idx="3"/>
          </p:nvPr>
        </p:nvSpPr>
        <p:spPr>
          <a:xfrm>
            <a:off x="2928938" y="4737100"/>
            <a:ext cx="2895600" cy="234950"/>
          </a:xfrm>
          <a:prstGeom prst="rect">
            <a:avLst/>
          </a:prstGeom>
        </p:spPr>
        <p:txBody>
          <a:bodyPr vert="horz" lIns="91440" tIns="45720" rIns="91440" bIns="45720" rtlCol="0" anchor="ctr"/>
          <a:lstStyle>
            <a:lvl1pPr algn="ctr" fontAlgn="auto">
              <a:spcBef>
                <a:spcPts val="0"/>
              </a:spcBef>
              <a:spcAft>
                <a:spcPts val="0"/>
              </a:spcAft>
              <a:defRPr sz="800" dirty="0">
                <a:solidFill>
                  <a:schemeClr val="tx1">
                    <a:tint val="75000"/>
                  </a:schemeClr>
                </a:solidFill>
                <a:latin typeface="+mn-lt"/>
                <a:ea typeface="+mn-ea"/>
                <a:cs typeface="+mn-cs"/>
              </a:defRPr>
            </a:lvl1pPr>
          </a:lstStyle>
          <a:p>
            <a:pPr>
              <a:defRPr/>
            </a:pPr>
            <a:r>
              <a:rPr lang="fi-FI" smtClean="0"/>
              <a:t>TEH ry, seminaari Jyväskylässä</a:t>
            </a:r>
            <a:endParaRPr lang="fi-FI"/>
          </a:p>
        </p:txBody>
      </p:sp>
    </p:spTree>
  </p:cSld>
  <p:clrMap bg1="lt1" tx1="dk1" bg2="lt2" tx2="dk2" accent1="accent1" accent2="accent2" accent3="accent3" accent4="accent4" accent5="accent5" accent6="accent6" hlink="hlink" folHlink="folHlink"/>
  <p:sldLayoutIdLst>
    <p:sldLayoutId id="2147483725" r:id="rId1"/>
    <p:sldLayoutId id="2147483734" r:id="rId2"/>
    <p:sldLayoutId id="2147483735" r:id="rId3"/>
    <p:sldLayoutId id="2147483738" r:id="rId4"/>
    <p:sldLayoutId id="2147483739" r:id="rId5"/>
  </p:sldLayoutIdLst>
  <p:hf sldNum="0" hdr="0"/>
  <p:txStyles>
    <p:titleStyle>
      <a:lvl1pPr algn="l" defTabSz="457200" rtl="0" eaLnBrk="1" fontAlgn="base" hangingPunct="1">
        <a:spcBef>
          <a:spcPct val="0"/>
        </a:spcBef>
        <a:spcAft>
          <a:spcPct val="0"/>
        </a:spcAft>
        <a:defRPr sz="2800" kern="1200">
          <a:solidFill>
            <a:schemeClr val="bg1"/>
          </a:solidFill>
          <a:latin typeface="+mj-lt"/>
          <a:ea typeface="ＭＳ Ｐゴシック" charset="0"/>
          <a:cs typeface="ＭＳ Ｐゴシック" charset="0"/>
        </a:defRPr>
      </a:lvl1pPr>
      <a:lvl2pPr algn="l" defTabSz="457200" rtl="0" eaLnBrk="1" fontAlgn="base" hangingPunct="1">
        <a:spcBef>
          <a:spcPct val="0"/>
        </a:spcBef>
        <a:spcAft>
          <a:spcPct val="0"/>
        </a:spcAft>
        <a:defRPr sz="2800">
          <a:solidFill>
            <a:schemeClr val="bg1"/>
          </a:solidFill>
          <a:latin typeface="Arial" charset="0"/>
          <a:ea typeface="ＭＳ Ｐゴシック" charset="0"/>
          <a:cs typeface="ＭＳ Ｐゴシック" charset="0"/>
        </a:defRPr>
      </a:lvl2pPr>
      <a:lvl3pPr algn="l" defTabSz="457200" rtl="0" eaLnBrk="1" fontAlgn="base" hangingPunct="1">
        <a:spcBef>
          <a:spcPct val="0"/>
        </a:spcBef>
        <a:spcAft>
          <a:spcPct val="0"/>
        </a:spcAft>
        <a:defRPr sz="2800">
          <a:solidFill>
            <a:schemeClr val="bg1"/>
          </a:solidFill>
          <a:latin typeface="Arial" charset="0"/>
          <a:ea typeface="ＭＳ Ｐゴシック" charset="0"/>
          <a:cs typeface="ＭＳ Ｐゴシック" charset="0"/>
        </a:defRPr>
      </a:lvl3pPr>
      <a:lvl4pPr algn="l" defTabSz="457200" rtl="0" eaLnBrk="1" fontAlgn="base" hangingPunct="1">
        <a:spcBef>
          <a:spcPct val="0"/>
        </a:spcBef>
        <a:spcAft>
          <a:spcPct val="0"/>
        </a:spcAft>
        <a:defRPr sz="2800">
          <a:solidFill>
            <a:schemeClr val="bg1"/>
          </a:solidFill>
          <a:latin typeface="Arial" charset="0"/>
          <a:ea typeface="ＭＳ Ｐゴシック" charset="0"/>
          <a:cs typeface="ＭＳ Ｐゴシック" charset="0"/>
        </a:defRPr>
      </a:lvl4pPr>
      <a:lvl5pPr algn="l" defTabSz="457200" rtl="0" eaLnBrk="1" fontAlgn="base" hangingPunct="1">
        <a:spcBef>
          <a:spcPct val="0"/>
        </a:spcBef>
        <a:spcAft>
          <a:spcPct val="0"/>
        </a:spcAft>
        <a:defRPr sz="2800">
          <a:solidFill>
            <a:schemeClr val="bg1"/>
          </a:solidFill>
          <a:latin typeface="Arial" charset="0"/>
          <a:ea typeface="ＭＳ Ｐゴシック" charset="0"/>
          <a:cs typeface="ＭＳ Ｐゴシック" charset="0"/>
        </a:defRPr>
      </a:lvl5pPr>
      <a:lvl6pPr marL="457200" algn="l" defTabSz="457200" rtl="0" eaLnBrk="1" fontAlgn="base" hangingPunct="1">
        <a:spcBef>
          <a:spcPct val="0"/>
        </a:spcBef>
        <a:spcAft>
          <a:spcPct val="0"/>
        </a:spcAft>
        <a:defRPr sz="2800">
          <a:solidFill>
            <a:schemeClr val="bg1"/>
          </a:solidFill>
          <a:latin typeface="Arial" charset="0"/>
          <a:ea typeface="ＭＳ Ｐゴシック" charset="0"/>
          <a:cs typeface="ＭＳ Ｐゴシック" charset="0"/>
        </a:defRPr>
      </a:lvl6pPr>
      <a:lvl7pPr marL="914400" algn="l" defTabSz="457200" rtl="0" eaLnBrk="1" fontAlgn="base" hangingPunct="1">
        <a:spcBef>
          <a:spcPct val="0"/>
        </a:spcBef>
        <a:spcAft>
          <a:spcPct val="0"/>
        </a:spcAft>
        <a:defRPr sz="2800">
          <a:solidFill>
            <a:schemeClr val="bg1"/>
          </a:solidFill>
          <a:latin typeface="Arial" charset="0"/>
          <a:ea typeface="ＭＳ Ｐゴシック" charset="0"/>
          <a:cs typeface="ＭＳ Ｐゴシック" charset="0"/>
        </a:defRPr>
      </a:lvl7pPr>
      <a:lvl8pPr marL="1371600" algn="l" defTabSz="457200" rtl="0" eaLnBrk="1" fontAlgn="base" hangingPunct="1">
        <a:spcBef>
          <a:spcPct val="0"/>
        </a:spcBef>
        <a:spcAft>
          <a:spcPct val="0"/>
        </a:spcAft>
        <a:defRPr sz="2800">
          <a:solidFill>
            <a:schemeClr val="bg1"/>
          </a:solidFill>
          <a:latin typeface="Arial" charset="0"/>
          <a:ea typeface="ＭＳ Ｐゴシック" charset="0"/>
          <a:cs typeface="ＭＳ Ｐゴシック" charset="0"/>
        </a:defRPr>
      </a:lvl8pPr>
      <a:lvl9pPr marL="1828800" algn="l" defTabSz="457200" rtl="0" eaLnBrk="1" fontAlgn="base" hangingPunct="1">
        <a:spcBef>
          <a:spcPct val="0"/>
        </a:spcBef>
        <a:spcAft>
          <a:spcPct val="0"/>
        </a:spcAft>
        <a:defRPr sz="2800">
          <a:solidFill>
            <a:schemeClr val="bg1"/>
          </a:solidFill>
          <a:latin typeface="Arial" charset="0"/>
          <a:ea typeface="ＭＳ Ｐゴシック" charset="0"/>
          <a:cs typeface="ＭＳ Ｐゴシック" charset="0"/>
        </a:defRPr>
      </a:lvl9pPr>
    </p:titleStyle>
    <p:bodyStyle>
      <a:lvl1pPr algn="l" defTabSz="457200" rtl="0" eaLnBrk="1" fontAlgn="base" hangingPunct="1">
        <a:spcBef>
          <a:spcPct val="20000"/>
        </a:spcBef>
        <a:spcAft>
          <a:spcPct val="0"/>
        </a:spcAft>
        <a:defRPr sz="2000" kern="1200">
          <a:solidFill>
            <a:schemeClr val="tx1"/>
          </a:solidFill>
          <a:latin typeface="+mn-lt"/>
          <a:ea typeface="ＭＳ Ｐゴシック" charset="0"/>
          <a:cs typeface="ＭＳ Ｐゴシック" charset="0"/>
        </a:defRPr>
      </a:lvl1pPr>
      <a:lvl2pPr algn="l" defTabSz="457200" rtl="0" eaLnBrk="1" fontAlgn="base" hangingPunct="1">
        <a:spcBef>
          <a:spcPct val="20000"/>
        </a:spcBef>
        <a:spcAft>
          <a:spcPct val="0"/>
        </a:spcAft>
        <a:defRPr sz="1400" kern="1200">
          <a:solidFill>
            <a:schemeClr val="tx1"/>
          </a:solidFill>
          <a:latin typeface="+mn-lt"/>
          <a:ea typeface="ＭＳ Ｐゴシック" charset="0"/>
          <a:cs typeface="+mn-cs"/>
        </a:defRPr>
      </a:lvl2pPr>
      <a:lvl3pPr marL="358775" indent="-179388" algn="l" defTabSz="457200" rtl="0" eaLnBrk="1" fontAlgn="base" hangingPunct="1">
        <a:spcBef>
          <a:spcPct val="20000"/>
        </a:spcBef>
        <a:spcAft>
          <a:spcPct val="0"/>
        </a:spcAft>
        <a:buFont typeface="Arial" charset="0"/>
        <a:buChar char="•"/>
        <a:defRPr sz="1200" kern="1200">
          <a:solidFill>
            <a:schemeClr val="tx1"/>
          </a:solidFill>
          <a:latin typeface="+mn-lt"/>
          <a:ea typeface="ＭＳ Ｐゴシック" charset="0"/>
          <a:cs typeface="+mn-cs"/>
        </a:defRPr>
      </a:lvl3pPr>
      <a:lvl4pPr marL="539750" indent="-179388" algn="l" defTabSz="457200" rtl="0" eaLnBrk="1" fontAlgn="base" hangingPunct="1">
        <a:spcBef>
          <a:spcPct val="20000"/>
        </a:spcBef>
        <a:spcAft>
          <a:spcPct val="0"/>
        </a:spcAft>
        <a:buFont typeface="Arial" charset="0"/>
        <a:buChar char="–"/>
        <a:defRPr sz="1000" kern="1200">
          <a:solidFill>
            <a:schemeClr val="tx1"/>
          </a:solidFill>
          <a:latin typeface="+mn-lt"/>
          <a:ea typeface="ＭＳ Ｐゴシック" charset="0"/>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i-FI"/>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anni-mari.syvaniemi@mtk.fi"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4.xml"/><Relationship Id="rId1" Type="http://schemas.openxmlformats.org/officeDocument/2006/relationships/vmlDrawing" Target="../drawings/vmlDrawing2.vml"/><Relationship Id="rId6" Type="http://schemas.openxmlformats.org/officeDocument/2006/relationships/comments" Target="../comments/comment3.xml"/><Relationship Id="rId5" Type="http://schemas.openxmlformats.org/officeDocument/2006/relationships/image" Target="../media/image6.emf"/><Relationship Id="rId4" Type="http://schemas.openxmlformats.org/officeDocument/2006/relationships/oleObject" Target="../embeddings/oleObject2.bin"/></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4.xml"/><Relationship Id="rId1" Type="http://schemas.openxmlformats.org/officeDocument/2006/relationships/vmlDrawing" Target="../drawings/vmlDrawing3.vml"/><Relationship Id="rId6" Type="http://schemas.openxmlformats.org/officeDocument/2006/relationships/comments" Target="../comments/comment4.xml"/><Relationship Id="rId5" Type="http://schemas.openxmlformats.org/officeDocument/2006/relationships/image" Target="../media/image7.emf"/><Relationship Id="rId4" Type="http://schemas.openxmlformats.org/officeDocument/2006/relationships/oleObject" Target="../embeddings/oleObject3.bin"/></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4.xml"/><Relationship Id="rId1" Type="http://schemas.openxmlformats.org/officeDocument/2006/relationships/vmlDrawing" Target="../drawings/vmlDrawing1.vml"/><Relationship Id="rId6" Type="http://schemas.openxmlformats.org/officeDocument/2006/relationships/comments" Target="../comments/comment1.xml"/><Relationship Id="rId5" Type="http://schemas.openxmlformats.org/officeDocument/2006/relationships/image" Target="../media/image5.emf"/><Relationship Id="rId4" Type="http://schemas.openxmlformats.org/officeDocument/2006/relationships/oleObject" Target="../embeddings/oleObject1.bin"/></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comments" Target="../comments/commen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777875" y="1656354"/>
            <a:ext cx="7899400" cy="613709"/>
          </a:xfrm>
        </p:spPr>
        <p:txBody>
          <a:bodyPr/>
          <a:lstStyle/>
          <a:p>
            <a:r>
              <a:rPr lang="fi-FI" sz="2800" b="1"/>
              <a:t>I</a:t>
            </a:r>
            <a:r>
              <a:rPr lang="en-US" sz="2800" b="1" smtClean="0"/>
              <a:t>lluusio </a:t>
            </a:r>
            <a:r>
              <a:rPr lang="en-US" sz="2800" b="1"/>
              <a:t>halvasta ruuasta </a:t>
            </a:r>
            <a:r>
              <a:rPr lang="en-US" sz="2800" b="1" smtClean="0"/>
              <a:t/>
            </a:r>
            <a:br>
              <a:rPr lang="en-US" sz="2800" b="1" smtClean="0"/>
            </a:br>
            <a:r>
              <a:rPr lang="en-US" sz="2800" b="1" smtClean="0"/>
              <a:t>– </a:t>
            </a:r>
            <a:r>
              <a:rPr lang="en-US" sz="2800" b="1"/>
              <a:t>onko eläinten hyvinvoinnilla </a:t>
            </a:r>
            <a:r>
              <a:rPr lang="en-US" sz="2800" b="1" smtClean="0"/>
              <a:t>hinta </a:t>
            </a:r>
            <a:br>
              <a:rPr lang="en-US" sz="2800" b="1" smtClean="0"/>
            </a:br>
            <a:r>
              <a:rPr lang="en-US" sz="2800" b="1" smtClean="0"/>
              <a:t/>
            </a:r>
            <a:br>
              <a:rPr lang="en-US" sz="2800" b="1" smtClean="0"/>
            </a:br>
            <a:r>
              <a:rPr lang="fi-FI" sz="2400" b="1" smtClean="0"/>
              <a:t>Kuluttajan näkökulma</a:t>
            </a:r>
            <a:endParaRPr lang="fi-FI" sz="2400" b="1"/>
          </a:p>
        </p:txBody>
      </p:sp>
      <p:sp>
        <p:nvSpPr>
          <p:cNvPr id="3" name="Sisällön paikkamerkki 2"/>
          <p:cNvSpPr>
            <a:spLocks noGrp="1"/>
          </p:cNvSpPr>
          <p:nvPr>
            <p:ph idx="1"/>
          </p:nvPr>
        </p:nvSpPr>
        <p:spPr>
          <a:xfrm>
            <a:off x="777875" y="2810836"/>
            <a:ext cx="7304968" cy="799140"/>
          </a:xfrm>
        </p:spPr>
        <p:txBody>
          <a:bodyPr/>
          <a:lstStyle/>
          <a:p>
            <a:endParaRPr lang="fi-FI" sz="1600" smtClean="0"/>
          </a:p>
          <a:p>
            <a:endParaRPr lang="fi-FI" sz="1600" smtClean="0"/>
          </a:p>
          <a:p>
            <a:endParaRPr lang="fi-FI" sz="1600" smtClean="0"/>
          </a:p>
          <a:p>
            <a:r>
              <a:rPr lang="fi-FI" sz="1600" smtClean="0"/>
              <a:t>Anni-Mari Syväniemi, </a:t>
            </a:r>
            <a:r>
              <a:rPr lang="fi-FI" sz="1600" smtClean="0">
                <a:hlinkClick r:id="rId2"/>
              </a:rPr>
              <a:t>anni-mari.syvaniemi@mtk.fi</a:t>
            </a:r>
            <a:r>
              <a:rPr lang="fi-FI" sz="1600" smtClean="0"/>
              <a:t>; gsm. 0505181909</a:t>
            </a:r>
            <a:endParaRPr lang="fi-FI" sz="1600"/>
          </a:p>
        </p:txBody>
      </p:sp>
      <p:sp>
        <p:nvSpPr>
          <p:cNvPr id="4" name="Päivämäärän paikkamerkki 3"/>
          <p:cNvSpPr>
            <a:spLocks noGrp="1"/>
          </p:cNvSpPr>
          <p:nvPr>
            <p:ph type="dt" sz="half" idx="10"/>
          </p:nvPr>
        </p:nvSpPr>
        <p:spPr/>
        <p:txBody>
          <a:bodyPr/>
          <a:lstStyle/>
          <a:p>
            <a:pPr>
              <a:defRPr/>
            </a:pPr>
            <a:r>
              <a:rPr lang="fi-FI" smtClean="0"/>
              <a:t>10.10.2013</a:t>
            </a:r>
            <a:endParaRPr lang="fi-FI" dirty="0"/>
          </a:p>
        </p:txBody>
      </p:sp>
      <p:sp>
        <p:nvSpPr>
          <p:cNvPr id="7" name="Alatunnisteen paikkamerkki 6"/>
          <p:cNvSpPr>
            <a:spLocks noGrp="1"/>
          </p:cNvSpPr>
          <p:nvPr>
            <p:ph type="ftr" sz="quarter" idx="11"/>
          </p:nvPr>
        </p:nvSpPr>
        <p:spPr/>
        <p:txBody>
          <a:bodyPr/>
          <a:lstStyle/>
          <a:p>
            <a:pPr>
              <a:defRPr/>
            </a:pPr>
            <a:r>
              <a:rPr lang="fi-FI" smtClean="0"/>
              <a:t>TEH ry, seminaari Jyväskylässä</a:t>
            </a:r>
            <a:endParaRPr lang="fi-FI"/>
          </a:p>
        </p:txBody>
      </p:sp>
    </p:spTree>
    <p:extLst>
      <p:ext uri="{BB962C8B-B14F-4D97-AF65-F5344CB8AC3E}">
        <p14:creationId xmlns:p14="http://schemas.microsoft.com/office/powerpoint/2010/main" val="379308105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Text Box 1"/>
          <p:cNvSpPr txBox="1">
            <a:spLocks noChangeArrowheads="1"/>
          </p:cNvSpPr>
          <p:nvPr/>
        </p:nvSpPr>
        <p:spPr bwMode="auto">
          <a:xfrm>
            <a:off x="370756" y="601824"/>
            <a:ext cx="8216640" cy="66967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FFFFFF"/>
                </a:solidFill>
                <a:latin typeface="Arial" charset="0"/>
                <a:ea typeface="Microsoft YaHei" pitchFamily="32"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FFFFFF"/>
                </a:solidFill>
                <a:latin typeface="Arial" charset="0"/>
                <a:ea typeface="Microsoft YaHei" pitchFamily="32"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FFFFFF"/>
                </a:solidFill>
                <a:latin typeface="Arial" charset="0"/>
                <a:ea typeface="Microsoft YaHei" pitchFamily="32"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FFFFFF"/>
                </a:solidFill>
                <a:latin typeface="Arial" charset="0"/>
                <a:ea typeface="Microsoft YaHei" pitchFamily="32"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FFFFFF"/>
                </a:solidFill>
                <a:latin typeface="Arial" charset="0"/>
                <a:ea typeface="Microsoft YaHei" pitchFamily="32"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FFFFFF"/>
                </a:solidFill>
                <a:latin typeface="Arial" charset="0"/>
                <a:ea typeface="Microsoft YaHei" pitchFamily="32"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FFFFFF"/>
                </a:solidFill>
                <a:latin typeface="Arial" charset="0"/>
                <a:ea typeface="Microsoft YaHei" pitchFamily="32"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FFFFFF"/>
                </a:solidFill>
                <a:latin typeface="Arial" charset="0"/>
                <a:ea typeface="Microsoft YaHei" pitchFamily="32"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FFFFFF"/>
                </a:solidFill>
                <a:latin typeface="Arial" charset="0"/>
                <a:ea typeface="Microsoft YaHei" pitchFamily="32" charset="-122"/>
              </a:defRPr>
            </a:lvl9pPr>
          </a:lstStyle>
          <a:p>
            <a:r>
              <a:rPr lang="fi-FI" altLang="fi-FI" sz="2000" b="1" dirty="0">
                <a:solidFill>
                  <a:srgbClr val="0070C0"/>
                </a:solidFill>
                <a:latin typeface="Verdana" pitchFamily="32" charset="0"/>
              </a:rPr>
              <a:t>Sellaisten tuotteiden valitseminen, jotka takaavat tuotantoeläimille hyvät </a:t>
            </a:r>
            <a:r>
              <a:rPr lang="fi-FI" altLang="fi-FI" sz="2000" b="1" dirty="0" smtClean="0">
                <a:solidFill>
                  <a:srgbClr val="0070C0"/>
                </a:solidFill>
                <a:latin typeface="Verdana" pitchFamily="32" charset="0"/>
              </a:rPr>
              <a:t>olot – koskettaa tunteita, mutta tietoa ei ole riittävästi  </a:t>
            </a:r>
            <a:endParaRPr lang="fi-FI" altLang="fi-FI" sz="2000" b="1" dirty="0">
              <a:solidFill>
                <a:srgbClr val="0070C0"/>
              </a:solidFill>
              <a:latin typeface="Verdana" pitchFamily="32" charset="0"/>
            </a:endParaRPr>
          </a:p>
          <a:p>
            <a:endParaRPr lang="fi-FI" altLang="fi-FI" sz="1800" dirty="0">
              <a:latin typeface="Verdana" pitchFamily="32" charset="0"/>
              <a:cs typeface="Arial" charset="0"/>
            </a:endParaRPr>
          </a:p>
        </p:txBody>
      </p:sp>
      <p:graphicFrame>
        <p:nvGraphicFramePr>
          <p:cNvPr id="51202" name="Object 2"/>
          <p:cNvGraphicFramePr>
            <a:graphicFrameLocks noChangeAspect="1"/>
          </p:cNvGraphicFramePr>
          <p:nvPr>
            <p:extLst>
              <p:ext uri="{D42A27DB-BD31-4B8C-83A1-F6EECF244321}">
                <p14:modId xmlns:p14="http://schemas.microsoft.com/office/powerpoint/2010/main" val="272989241"/>
              </p:ext>
            </p:extLst>
          </p:nvPr>
        </p:nvGraphicFramePr>
        <p:xfrm>
          <a:off x="195840" y="1680651"/>
          <a:ext cx="8881920" cy="3226298"/>
        </p:xfrm>
        <a:graphic>
          <a:graphicData uri="http://schemas.openxmlformats.org/presentationml/2006/ole">
            <mc:AlternateContent xmlns:mc="http://schemas.openxmlformats.org/markup-compatibility/2006">
              <mc:Choice xmlns:v="urn:schemas-microsoft-com:vml" Requires="v">
                <p:oleObj spid="_x0000_s3116" r:id="rId4" imgW="9792360" imgH="4741560" progId="">
                  <p:embed/>
                </p:oleObj>
              </mc:Choice>
              <mc:Fallback>
                <p:oleObj r:id="rId4" imgW="9792360" imgH="4741560"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5840" y="1680651"/>
                        <a:ext cx="8881920" cy="3226298"/>
                      </a:xfrm>
                      <a:prstGeom prst="rect">
                        <a:avLst/>
                      </a:prstGeom>
                      <a:noFill/>
                      <a:effectLst/>
                      <a:extLst>
                        <a:ext uri="{909E8E84-426E-40DD-AFC4-6F175D3DCCD1}">
                          <a14:hiddenFill xmlns:a14="http://schemas.microsoft.com/office/drawing/2010/main">
                            <a:blipFill dpi="0" rotWithShape="0">
                              <a:blip/>
                              <a:srcRect/>
                              <a:stretch>
                                <a:fillRect/>
                              </a:stretch>
                            </a:blip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 name="Pyöristetty kuvaselitesuorakulmio 3"/>
          <p:cNvSpPr/>
          <p:nvPr/>
        </p:nvSpPr>
        <p:spPr>
          <a:xfrm>
            <a:off x="5238749" y="1266639"/>
            <a:ext cx="3753285" cy="1586005"/>
          </a:xfrm>
          <a:prstGeom prst="wedgeRoundRectCallout">
            <a:avLst>
              <a:gd name="adj1" fmla="val 50226"/>
              <a:gd name="adj2" fmla="val 62169"/>
              <a:gd name="adj3" fmla="val 16667"/>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r>
              <a:rPr lang="fi-FI" sz="1400" i="1" dirty="0" smtClean="0">
                <a:solidFill>
                  <a:schemeClr val="tx1"/>
                </a:solidFill>
              </a:rPr>
              <a:t>Kananmunissa </a:t>
            </a:r>
            <a:r>
              <a:rPr lang="fi-FI" sz="1400" i="1" dirty="0">
                <a:solidFill>
                  <a:schemeClr val="tx1"/>
                </a:solidFill>
              </a:rPr>
              <a:t>lukee </a:t>
            </a:r>
            <a:r>
              <a:rPr lang="fi-FI" sz="1400" i="1" dirty="0" err="1">
                <a:solidFill>
                  <a:schemeClr val="tx1"/>
                </a:solidFill>
              </a:rPr>
              <a:t>selkeesti</a:t>
            </a:r>
            <a:r>
              <a:rPr lang="fi-FI" sz="1400" i="1" dirty="0">
                <a:solidFill>
                  <a:schemeClr val="tx1"/>
                </a:solidFill>
              </a:rPr>
              <a:t> et </a:t>
            </a:r>
            <a:r>
              <a:rPr lang="fi-FI" sz="1400" i="1" dirty="0" smtClean="0">
                <a:solidFill>
                  <a:schemeClr val="tx1"/>
                </a:solidFill>
              </a:rPr>
              <a:t>vapaan kanan </a:t>
            </a:r>
            <a:r>
              <a:rPr lang="fi-FI" sz="1400" i="1" dirty="0">
                <a:solidFill>
                  <a:schemeClr val="tx1"/>
                </a:solidFill>
              </a:rPr>
              <a:t>muna ja näin, et joistain pystyy tietää ja </a:t>
            </a:r>
            <a:r>
              <a:rPr lang="fi-FI" sz="1400" i="1" dirty="0" smtClean="0">
                <a:solidFill>
                  <a:schemeClr val="tx1"/>
                </a:solidFill>
              </a:rPr>
              <a:t>kyllä netissä </a:t>
            </a:r>
            <a:r>
              <a:rPr lang="fi-FI" sz="1400" i="1" dirty="0">
                <a:solidFill>
                  <a:schemeClr val="tx1"/>
                </a:solidFill>
              </a:rPr>
              <a:t>varmana lukee aika </a:t>
            </a:r>
            <a:r>
              <a:rPr lang="fi-FI" sz="1400" i="1" dirty="0" err="1">
                <a:solidFill>
                  <a:schemeClr val="tx1"/>
                </a:solidFill>
              </a:rPr>
              <a:t>selkeesti</a:t>
            </a:r>
            <a:r>
              <a:rPr lang="fi-FI" sz="1400" i="1" dirty="0">
                <a:solidFill>
                  <a:schemeClr val="tx1"/>
                </a:solidFill>
              </a:rPr>
              <a:t> et missä on </a:t>
            </a:r>
            <a:r>
              <a:rPr lang="fi-FI" sz="1400" i="1" dirty="0" smtClean="0">
                <a:solidFill>
                  <a:schemeClr val="tx1"/>
                </a:solidFill>
              </a:rPr>
              <a:t>käytetty vähiten </a:t>
            </a:r>
            <a:r>
              <a:rPr lang="fi-FI" sz="1400" i="1" dirty="0">
                <a:solidFill>
                  <a:schemeClr val="tx1"/>
                </a:solidFill>
              </a:rPr>
              <a:t>mitään eläimille </a:t>
            </a:r>
            <a:r>
              <a:rPr lang="fi-FI" sz="1400" i="1" dirty="0" smtClean="0">
                <a:solidFill>
                  <a:schemeClr val="tx1"/>
                </a:solidFill>
              </a:rPr>
              <a:t> epämiellyttävää… </a:t>
            </a:r>
            <a:r>
              <a:rPr lang="fi-FI" sz="1400" i="1" dirty="0" err="1" smtClean="0">
                <a:solidFill>
                  <a:schemeClr val="tx1"/>
                </a:solidFill>
              </a:rPr>
              <a:t>mut</a:t>
            </a:r>
            <a:r>
              <a:rPr lang="fi-FI" sz="1400" i="1" dirty="0" smtClean="0">
                <a:solidFill>
                  <a:schemeClr val="tx1"/>
                </a:solidFill>
              </a:rPr>
              <a:t> </a:t>
            </a:r>
            <a:r>
              <a:rPr lang="fi-FI" sz="1400" i="1" dirty="0">
                <a:solidFill>
                  <a:schemeClr val="tx1"/>
                </a:solidFill>
              </a:rPr>
              <a:t>ei</a:t>
            </a:r>
          </a:p>
          <a:p>
            <a:r>
              <a:rPr lang="fi-FI" sz="1400" i="1" dirty="0">
                <a:solidFill>
                  <a:schemeClr val="tx1"/>
                </a:solidFill>
              </a:rPr>
              <a:t>sitä koskaan voi tietää </a:t>
            </a:r>
            <a:r>
              <a:rPr lang="fi-FI" sz="1400" i="1" dirty="0" err="1">
                <a:solidFill>
                  <a:schemeClr val="tx1"/>
                </a:solidFill>
              </a:rPr>
              <a:t>oikeen</a:t>
            </a:r>
            <a:r>
              <a:rPr lang="fi-FI" sz="1400" i="1" dirty="0">
                <a:solidFill>
                  <a:schemeClr val="tx1"/>
                </a:solidFill>
              </a:rPr>
              <a:t>, jos ei </a:t>
            </a:r>
            <a:r>
              <a:rPr lang="fi-FI" sz="1400" i="1" dirty="0" err="1">
                <a:solidFill>
                  <a:schemeClr val="tx1"/>
                </a:solidFill>
              </a:rPr>
              <a:t>oo</a:t>
            </a:r>
            <a:r>
              <a:rPr lang="fi-FI" sz="1400" i="1" dirty="0">
                <a:solidFill>
                  <a:schemeClr val="tx1"/>
                </a:solidFill>
              </a:rPr>
              <a:t> paikan </a:t>
            </a:r>
            <a:r>
              <a:rPr lang="fi-FI" sz="1400" i="1" dirty="0" smtClean="0">
                <a:solidFill>
                  <a:schemeClr val="tx1"/>
                </a:solidFill>
              </a:rPr>
              <a:t>päällä näkemässä</a:t>
            </a:r>
            <a:r>
              <a:rPr lang="fi-FI" sz="1400" i="1" dirty="0">
                <a:solidFill>
                  <a:schemeClr val="tx1"/>
                </a:solidFill>
              </a:rPr>
              <a:t>, et mitä siellä tapahtuu</a:t>
            </a:r>
            <a:r>
              <a:rPr lang="fi-FI" sz="1400" i="1" dirty="0" smtClean="0">
                <a:solidFill>
                  <a:schemeClr val="tx1"/>
                </a:solidFill>
              </a:rPr>
              <a:t>.</a:t>
            </a:r>
            <a:endParaRPr lang="fi-FI" sz="1400" i="1" dirty="0">
              <a:solidFill>
                <a:schemeClr val="tx1"/>
              </a:solidFill>
            </a:endParaRPr>
          </a:p>
        </p:txBody>
      </p:sp>
    </p:spTree>
    <p:extLst>
      <p:ext uri="{BB962C8B-B14F-4D97-AF65-F5344CB8AC3E}">
        <p14:creationId xmlns:p14="http://schemas.microsoft.com/office/powerpoint/2010/main" val="347966859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Text Box 1"/>
          <p:cNvSpPr txBox="1">
            <a:spLocks noChangeArrowheads="1"/>
          </p:cNvSpPr>
          <p:nvPr/>
        </p:nvSpPr>
        <p:spPr bwMode="auto">
          <a:xfrm>
            <a:off x="456481" y="530135"/>
            <a:ext cx="8216640" cy="58219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FFFFFF"/>
                </a:solidFill>
                <a:latin typeface="Arial" charset="0"/>
                <a:ea typeface="Microsoft YaHei" pitchFamily="32"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FFFFFF"/>
                </a:solidFill>
                <a:latin typeface="Arial" charset="0"/>
                <a:ea typeface="Microsoft YaHei" pitchFamily="32"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FFFFFF"/>
                </a:solidFill>
                <a:latin typeface="Arial" charset="0"/>
                <a:ea typeface="Microsoft YaHei" pitchFamily="32"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FFFFFF"/>
                </a:solidFill>
                <a:latin typeface="Arial" charset="0"/>
                <a:ea typeface="Microsoft YaHei" pitchFamily="32"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FFFFFF"/>
                </a:solidFill>
                <a:latin typeface="Arial" charset="0"/>
                <a:ea typeface="Microsoft YaHei" pitchFamily="32"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FFFFFF"/>
                </a:solidFill>
                <a:latin typeface="Arial" charset="0"/>
                <a:ea typeface="Microsoft YaHei" pitchFamily="32"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FFFFFF"/>
                </a:solidFill>
                <a:latin typeface="Arial" charset="0"/>
                <a:ea typeface="Microsoft YaHei" pitchFamily="32"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FFFFFF"/>
                </a:solidFill>
                <a:latin typeface="Arial" charset="0"/>
                <a:ea typeface="Microsoft YaHei" pitchFamily="32"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FFFFFF"/>
                </a:solidFill>
                <a:latin typeface="Arial" charset="0"/>
                <a:ea typeface="Microsoft YaHei" pitchFamily="32" charset="-122"/>
              </a:defRPr>
            </a:lvl9pPr>
          </a:lstStyle>
          <a:p>
            <a:r>
              <a:rPr lang="fi-FI" altLang="fi-FI" sz="2400" b="1" dirty="0">
                <a:solidFill>
                  <a:srgbClr val="0070C0"/>
                </a:solidFill>
                <a:latin typeface="+mn-lt"/>
              </a:rPr>
              <a:t>Lihan pitäminen ruokavaliossa </a:t>
            </a:r>
            <a:r>
              <a:rPr lang="fi-FI" altLang="fi-FI" sz="2400" b="1" dirty="0" smtClean="0">
                <a:solidFill>
                  <a:srgbClr val="0070C0"/>
                </a:solidFill>
                <a:latin typeface="+mn-lt"/>
              </a:rPr>
              <a:t>vähäisenä – helppoa, mutta harvan valinta   </a:t>
            </a:r>
            <a:endParaRPr lang="fi-FI" altLang="fi-FI" sz="2400" b="1" dirty="0">
              <a:solidFill>
                <a:srgbClr val="0070C0"/>
              </a:solidFill>
              <a:latin typeface="+mn-lt"/>
            </a:endParaRPr>
          </a:p>
          <a:p>
            <a:endParaRPr lang="fi-FI" altLang="fi-FI" sz="2000" dirty="0">
              <a:latin typeface="Verdana" pitchFamily="32" charset="0"/>
              <a:cs typeface="Arial" charset="0"/>
            </a:endParaRPr>
          </a:p>
        </p:txBody>
      </p:sp>
      <p:graphicFrame>
        <p:nvGraphicFramePr>
          <p:cNvPr id="54274" name="Object 2"/>
          <p:cNvGraphicFramePr>
            <a:graphicFrameLocks noChangeAspect="1"/>
          </p:cNvGraphicFramePr>
          <p:nvPr/>
        </p:nvGraphicFramePr>
        <p:xfrm>
          <a:off x="64801" y="1273455"/>
          <a:ext cx="8948160" cy="3282464"/>
        </p:xfrm>
        <a:graphic>
          <a:graphicData uri="http://schemas.openxmlformats.org/presentationml/2006/ole">
            <mc:AlternateContent xmlns:mc="http://schemas.openxmlformats.org/markup-compatibility/2006">
              <mc:Choice xmlns:v="urn:schemas-microsoft-com:vml" Requires="v">
                <p:oleObj spid="_x0000_s4140" r:id="rId4" imgW="9864360" imgH="4824360" progId="">
                  <p:embed/>
                </p:oleObj>
              </mc:Choice>
              <mc:Fallback>
                <p:oleObj r:id="rId4" imgW="9864360" imgH="4824360"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801" y="1273455"/>
                        <a:ext cx="8948160" cy="3282464"/>
                      </a:xfrm>
                      <a:prstGeom prst="rect">
                        <a:avLst/>
                      </a:prstGeom>
                      <a:noFill/>
                      <a:effectLst/>
                      <a:extLst>
                        <a:ext uri="{909E8E84-426E-40DD-AFC4-6F175D3DCCD1}">
                          <a14:hiddenFill xmlns:a14="http://schemas.microsoft.com/office/drawing/2010/main">
                            <a:blipFill dpi="0" rotWithShape="0">
                              <a:blip/>
                              <a:srcRect/>
                              <a:stretch>
                                <a:fillRect/>
                              </a:stretch>
                            </a:blip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6" name="Pyöristetty kuvaselitesuorakulmio 5"/>
          <p:cNvSpPr/>
          <p:nvPr/>
        </p:nvSpPr>
        <p:spPr>
          <a:xfrm>
            <a:off x="4644008" y="1113588"/>
            <a:ext cx="3803518" cy="594122"/>
          </a:xfrm>
          <a:prstGeom prst="wedgeRoundRectCallout">
            <a:avLst>
              <a:gd name="adj1" fmla="val 50101"/>
              <a:gd name="adj2" fmla="val 109305"/>
              <a:gd name="adj3" fmla="val 16667"/>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i-FI" sz="1600" i="1" dirty="0">
                <a:solidFill>
                  <a:schemeClr val="tx1"/>
                </a:solidFill>
              </a:rPr>
              <a:t>Musta ei koskaan tule kasvissyöjää, inhoon tofua ja soijaa. </a:t>
            </a:r>
          </a:p>
        </p:txBody>
      </p:sp>
    </p:spTree>
    <p:extLst>
      <p:ext uri="{BB962C8B-B14F-4D97-AF65-F5344CB8AC3E}">
        <p14:creationId xmlns:p14="http://schemas.microsoft.com/office/powerpoint/2010/main" val="135531091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isällön paikkamerkki 2"/>
          <p:cNvSpPr>
            <a:spLocks noGrp="1"/>
          </p:cNvSpPr>
          <p:nvPr>
            <p:ph idx="1"/>
          </p:nvPr>
        </p:nvSpPr>
        <p:spPr>
          <a:xfrm>
            <a:off x="658372" y="1448710"/>
            <a:ext cx="7775098" cy="2571102"/>
          </a:xfrm>
        </p:spPr>
        <p:txBody>
          <a:bodyPr/>
          <a:lstStyle/>
          <a:p>
            <a:pPr marL="285750" indent="-285750">
              <a:buFont typeface="Arial" panose="020B0604020202020204" pitchFamily="34" charset="0"/>
              <a:buChar char="•"/>
            </a:pPr>
            <a:r>
              <a:rPr lang="fi-FI" sz="1400" smtClean="0"/>
              <a:t>Olen. (keittiömestari)</a:t>
            </a:r>
          </a:p>
          <a:p>
            <a:pPr marL="285750" indent="-285750">
              <a:buFont typeface="Arial" panose="020B0604020202020204" pitchFamily="34" charset="0"/>
              <a:buChar char="•"/>
            </a:pPr>
            <a:r>
              <a:rPr lang="fi-FI" sz="1400" smtClean="0"/>
              <a:t>Kyllä. (ruokabloggaaja)</a:t>
            </a:r>
          </a:p>
          <a:p>
            <a:pPr marL="285750" indent="-285750">
              <a:buFont typeface="Arial" panose="020B0604020202020204" pitchFamily="34" charset="0"/>
              <a:buChar char="•"/>
            </a:pPr>
            <a:r>
              <a:rPr lang="fi-FI" sz="1400"/>
              <a:t>Mielestäni suomalainen liha on jo puhtaasti ja eettisesti tuotettu</a:t>
            </a:r>
            <a:r>
              <a:rPr lang="fi-FI" sz="1400" smtClean="0"/>
              <a:t>.</a:t>
            </a:r>
            <a:br>
              <a:rPr lang="fi-FI" sz="1400" smtClean="0"/>
            </a:br>
            <a:r>
              <a:rPr lang="fi-FI" sz="1400" smtClean="0"/>
              <a:t>Ulkomaalaista </a:t>
            </a:r>
            <a:r>
              <a:rPr lang="fi-FI" sz="1400"/>
              <a:t>liha en osta</a:t>
            </a:r>
            <a:r>
              <a:rPr lang="fi-FI" sz="1400" smtClean="0"/>
              <a:t>. (juristi, alalla)</a:t>
            </a:r>
          </a:p>
          <a:p>
            <a:pPr marL="285750" indent="-285750">
              <a:buFont typeface="Arial" panose="020B0604020202020204" pitchFamily="34" charset="0"/>
              <a:buChar char="•"/>
            </a:pPr>
            <a:r>
              <a:rPr lang="fi-FI" sz="1400"/>
              <a:t>Ehdottomasti. Siita ei pida tinkia. Jos rahaa on rajallisesti niin sitten vaan lihaa harvemmin</a:t>
            </a:r>
            <a:r>
              <a:rPr lang="fi-FI" sz="1400" smtClean="0"/>
              <a:t>.</a:t>
            </a:r>
            <a:br>
              <a:rPr lang="fi-FI" sz="1400" smtClean="0"/>
            </a:br>
            <a:r>
              <a:rPr lang="fi-FI" sz="1400" smtClean="0"/>
              <a:t>Ei </a:t>
            </a:r>
            <a:r>
              <a:rPr lang="fi-FI" sz="1400"/>
              <a:t>voida olettaa etta parilla punnalla tai eurolla saisi esim kokonaisen kanan ainakaan eettisesti saati puhtaasti, silti niita tuolla kaupan hyllylla makaa..yok</a:t>
            </a:r>
            <a:r>
              <a:rPr lang="fi-FI" sz="1400" smtClean="0"/>
              <a:t>.. </a:t>
            </a:r>
            <a:br>
              <a:rPr lang="fi-FI" sz="1400" smtClean="0"/>
            </a:br>
            <a:r>
              <a:rPr lang="fi-FI" sz="1400" smtClean="0"/>
              <a:t>(keittiömestari, ulkomailla)</a:t>
            </a:r>
          </a:p>
          <a:p>
            <a:pPr marL="285750" indent="-285750">
              <a:buFont typeface="Arial" panose="020B0604020202020204" pitchFamily="34" charset="0"/>
              <a:buChar char="•"/>
            </a:pPr>
            <a:r>
              <a:rPr lang="fi-FI" sz="1400"/>
              <a:t>Kyllä, ostan suoraan tuottajalta, maksan enemmän kuin kaupassa </a:t>
            </a:r>
            <a:r>
              <a:rPr lang="fi-FI" sz="1400" smtClean="0"/>
              <a:t>ja</a:t>
            </a:r>
            <a:br>
              <a:rPr lang="fi-FI" sz="1400" smtClean="0"/>
            </a:br>
            <a:r>
              <a:rPr lang="fi-FI" sz="1400" smtClean="0"/>
              <a:t>näen </a:t>
            </a:r>
            <a:r>
              <a:rPr lang="fi-FI" sz="1400"/>
              <a:t>enemmän fyysisesti vaivaa, että perheeni saisi eettisesti tuotettua lihaa. </a:t>
            </a:r>
            <a:r>
              <a:rPr lang="fi-FI" sz="1400" smtClean="0"/>
              <a:t/>
            </a:r>
            <a:br>
              <a:rPr lang="fi-FI" sz="1400" smtClean="0"/>
            </a:br>
            <a:r>
              <a:rPr lang="fi-FI" sz="1400" smtClean="0"/>
              <a:t>Tärkeää </a:t>
            </a:r>
            <a:r>
              <a:rPr lang="fi-FI" sz="1400"/>
              <a:t>on myös, jos syöt lihaa, että eläimet eivät </a:t>
            </a:r>
            <a:r>
              <a:rPr lang="fi-FI" sz="1400" smtClean="0"/>
              <a:t/>
            </a:r>
            <a:br>
              <a:rPr lang="fi-FI" sz="1400" smtClean="0"/>
            </a:br>
            <a:r>
              <a:rPr lang="fi-FI" sz="1400" smtClean="0"/>
              <a:t>söisi </a:t>
            </a:r>
            <a:r>
              <a:rPr lang="fi-FI" sz="1400"/>
              <a:t>ihmisille tarkoitettua ruokaa rehuna, vaan sitä</a:t>
            </a:r>
            <a:r>
              <a:rPr lang="fi-FI" sz="1400" smtClean="0"/>
              <a:t>,</a:t>
            </a:r>
            <a:br>
              <a:rPr lang="fi-FI" sz="1400" smtClean="0"/>
            </a:br>
            <a:r>
              <a:rPr lang="fi-FI" sz="1400" smtClean="0"/>
              <a:t>mitä </a:t>
            </a:r>
            <a:r>
              <a:rPr lang="fi-FI" sz="1400"/>
              <a:t>ihminen ei syö ja tuottaja saisi paremman toimeentulon. </a:t>
            </a:r>
            <a:r>
              <a:rPr lang="fi-FI" sz="1400" smtClean="0"/>
              <a:t/>
            </a:r>
            <a:br>
              <a:rPr lang="fi-FI" sz="1400" smtClean="0"/>
            </a:br>
            <a:r>
              <a:rPr lang="fi-FI" sz="1400" smtClean="0"/>
              <a:t>Elän </a:t>
            </a:r>
            <a:r>
              <a:rPr lang="fi-FI" sz="1400"/>
              <a:t>niinkuin puhun</a:t>
            </a:r>
            <a:r>
              <a:rPr lang="fi-FI" sz="1400" smtClean="0"/>
              <a:t>. (luomutuottaja)</a:t>
            </a:r>
            <a:endParaRPr lang="fi-FI" sz="140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8372" y="219985"/>
            <a:ext cx="4676775" cy="1133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Päivämäärän paikkamerkki 1"/>
          <p:cNvSpPr>
            <a:spLocks noGrp="1"/>
          </p:cNvSpPr>
          <p:nvPr>
            <p:ph type="dt" sz="half" idx="10"/>
          </p:nvPr>
        </p:nvSpPr>
        <p:spPr/>
        <p:txBody>
          <a:bodyPr/>
          <a:lstStyle/>
          <a:p>
            <a:pPr>
              <a:defRPr/>
            </a:pPr>
            <a:r>
              <a:rPr lang="fi-FI" smtClean="0"/>
              <a:t>10.10.2013</a:t>
            </a:r>
            <a:endParaRPr lang="fi-FI"/>
          </a:p>
        </p:txBody>
      </p:sp>
      <p:sp>
        <p:nvSpPr>
          <p:cNvPr id="4" name="Alatunnisteen paikkamerkki 3"/>
          <p:cNvSpPr>
            <a:spLocks noGrp="1"/>
          </p:cNvSpPr>
          <p:nvPr>
            <p:ph type="ftr" sz="quarter" idx="11"/>
          </p:nvPr>
        </p:nvSpPr>
        <p:spPr/>
        <p:txBody>
          <a:bodyPr/>
          <a:lstStyle/>
          <a:p>
            <a:pPr>
              <a:defRPr/>
            </a:pPr>
            <a:r>
              <a:rPr lang="fi-FI" smtClean="0"/>
              <a:t>TEH ry, seminaari Jyväskylässä</a:t>
            </a:r>
            <a:endParaRPr lang="fi-FI"/>
          </a:p>
        </p:txBody>
      </p:sp>
    </p:spTree>
    <p:extLst>
      <p:ext uri="{BB962C8B-B14F-4D97-AF65-F5344CB8AC3E}">
        <p14:creationId xmlns:p14="http://schemas.microsoft.com/office/powerpoint/2010/main" val="15860932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isällön paikkamerkki 2"/>
          <p:cNvSpPr>
            <a:spLocks noGrp="1"/>
          </p:cNvSpPr>
          <p:nvPr>
            <p:ph idx="1"/>
          </p:nvPr>
        </p:nvSpPr>
        <p:spPr>
          <a:xfrm>
            <a:off x="658372" y="1448710"/>
            <a:ext cx="7775098" cy="2571102"/>
          </a:xfrm>
        </p:spPr>
        <p:txBody>
          <a:bodyPr/>
          <a:lstStyle/>
          <a:p>
            <a:pPr marL="285750" indent="-285750">
              <a:buFont typeface="Arial" panose="020B0604020202020204" pitchFamily="34" charset="0"/>
              <a:buChar char="•"/>
            </a:pPr>
            <a:r>
              <a:rPr lang="fi-FI" sz="1400"/>
              <a:t>Kyllä. Pyrin olemaan syömättä tehokasvatettua broileria ja tehokasvatettua sikaa. En myöskään syö Uuden-Seelannin karitsaa, vaan kotimaista. Alkuperämaata tärkeämpää on, että eläin on voinut hyvin ja siksi myös maistuu paremmalta. Syömme lihaa aika vähän ja pieniä määriä. Vähemmän, mutta </a:t>
            </a:r>
            <a:r>
              <a:rPr lang="fi-FI" sz="1400" smtClean="0"/>
              <a:t>parempaa. Parasta on, että tunnen tuottajan. (kauppias)</a:t>
            </a:r>
          </a:p>
          <a:p>
            <a:pPr marL="285750" indent="-285750">
              <a:buFont typeface="Arial" panose="020B0604020202020204" pitchFamily="34" charset="0"/>
              <a:buChar char="•"/>
            </a:pPr>
            <a:r>
              <a:rPr lang="fi-FI" sz="1400"/>
              <a:t>Tietysti; käytännössä jätän vähemmän eettiset lihat </a:t>
            </a:r>
            <a:r>
              <a:rPr lang="fi-FI" sz="1400" smtClean="0"/>
              <a:t>muille. (ruokatoimittaja)</a:t>
            </a:r>
          </a:p>
          <a:p>
            <a:pPr marL="285750" indent="-285750">
              <a:buFont typeface="Arial" panose="020B0604020202020204" pitchFamily="34" charset="0"/>
              <a:buChar char="•"/>
            </a:pPr>
            <a:r>
              <a:rPr lang="fi-FI" sz="1400"/>
              <a:t>Tottakai. Luulen että tässä asiassa suurin ongelma on nuo kaksi isoa kauppaketjua ja isot lihatalot . Eivät halua kokella tuota. Lihantuotannon jäljitettävyys on täällä kyllä sitä luokkaa, että esim. joulukinkkuihin voitaisiin merkitä tuottajan nimi. Aikanaan Karjaportti teki näin ja nythän Kariniemen broilerinlihatuotteissa on kanssa</a:t>
            </a:r>
            <a:r>
              <a:rPr lang="fi-FI" sz="1400" smtClean="0"/>
              <a:t>. (tuottaja)</a:t>
            </a:r>
          </a:p>
          <a:p>
            <a:pPr marL="285750" indent="-285750">
              <a:buFont typeface="Arial" panose="020B0604020202020204" pitchFamily="34" charset="0"/>
              <a:buChar char="•"/>
            </a:pPr>
            <a:r>
              <a:rPr lang="fi-FI" sz="1400"/>
              <a:t>Kyllä!Toivottavasti tänne vastaa joku myös "ei", ja syntyisi keskustelua aiheesta - puolesta ja vastaan! Sillä joskus tuntuu, että jos vain me "samanuskoiset" vaan komppaamme toisiamme, niin asiat ei etene </a:t>
            </a:r>
            <a:r>
              <a:rPr lang="fi-FI" sz="1400" smtClean="0"/>
              <a:t>... (lähiruoka-asiantuntija)</a:t>
            </a:r>
            <a:endParaRPr lang="fi-FI" sz="140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8372" y="219985"/>
            <a:ext cx="4676775" cy="1133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Päivämäärän paikkamerkki 1"/>
          <p:cNvSpPr>
            <a:spLocks noGrp="1"/>
          </p:cNvSpPr>
          <p:nvPr>
            <p:ph type="dt" sz="half" idx="10"/>
          </p:nvPr>
        </p:nvSpPr>
        <p:spPr/>
        <p:txBody>
          <a:bodyPr/>
          <a:lstStyle/>
          <a:p>
            <a:pPr>
              <a:defRPr/>
            </a:pPr>
            <a:r>
              <a:rPr lang="fi-FI" smtClean="0"/>
              <a:t>10.10.2013</a:t>
            </a:r>
            <a:endParaRPr lang="fi-FI"/>
          </a:p>
        </p:txBody>
      </p:sp>
      <p:sp>
        <p:nvSpPr>
          <p:cNvPr id="4" name="Alatunnisteen paikkamerkki 3"/>
          <p:cNvSpPr>
            <a:spLocks noGrp="1"/>
          </p:cNvSpPr>
          <p:nvPr>
            <p:ph type="ftr" sz="quarter" idx="11"/>
          </p:nvPr>
        </p:nvSpPr>
        <p:spPr/>
        <p:txBody>
          <a:bodyPr/>
          <a:lstStyle/>
          <a:p>
            <a:pPr>
              <a:defRPr/>
            </a:pPr>
            <a:r>
              <a:rPr lang="fi-FI" smtClean="0"/>
              <a:t>TEH ry, seminaari Jyväskylässä</a:t>
            </a:r>
            <a:endParaRPr lang="fi-FI"/>
          </a:p>
        </p:txBody>
      </p:sp>
    </p:spTree>
    <p:extLst>
      <p:ext uri="{BB962C8B-B14F-4D97-AF65-F5344CB8AC3E}">
        <p14:creationId xmlns:p14="http://schemas.microsoft.com/office/powerpoint/2010/main" val="18526854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1" name="Rectangle 2"/>
          <p:cNvSpPr>
            <a:spLocks noGrp="1" noChangeArrowheads="1"/>
          </p:cNvSpPr>
          <p:nvPr>
            <p:ph type="title"/>
          </p:nvPr>
        </p:nvSpPr>
        <p:spPr/>
        <p:txBody>
          <a:bodyPr lIns="71579" tIns="35790" rIns="71579" bIns="35790"/>
          <a:lstStyle/>
          <a:p>
            <a:r>
              <a:rPr lang="fi-FI" sz="2800" b="1" smtClean="0">
                <a:solidFill>
                  <a:srgbClr val="0070C0"/>
                </a:solidFill>
                <a:latin typeface="Arial" pitchFamily="34" charset="0"/>
                <a:cs typeface="Arial" pitchFamily="34" charset="0"/>
              </a:rPr>
              <a:t>Kuluttaja … </a:t>
            </a:r>
            <a:endParaRPr lang="fi-FI" sz="2800" b="1">
              <a:solidFill>
                <a:srgbClr val="0070C0"/>
              </a:solidFill>
              <a:latin typeface="Arial" pitchFamily="34" charset="0"/>
              <a:cs typeface="Arial" pitchFamily="34" charset="0"/>
            </a:endParaRPr>
          </a:p>
        </p:txBody>
      </p:sp>
      <p:sp>
        <p:nvSpPr>
          <p:cNvPr id="14342" name="Rectangle 3"/>
          <p:cNvSpPr>
            <a:spLocks noGrp="1" noChangeArrowheads="1"/>
          </p:cNvSpPr>
          <p:nvPr>
            <p:ph idx="1"/>
          </p:nvPr>
        </p:nvSpPr>
        <p:spPr>
          <a:xfrm>
            <a:off x="658372" y="1146417"/>
            <a:ext cx="7775098" cy="2571102"/>
          </a:xfrm>
        </p:spPr>
        <p:txBody>
          <a:bodyPr/>
          <a:lstStyle/>
          <a:p>
            <a:pPr marL="342900" indent="-342900">
              <a:buFont typeface="Arial" panose="020B0604020202020204" pitchFamily="34" charset="0"/>
              <a:buChar char="•"/>
            </a:pPr>
            <a:r>
              <a:rPr lang="fi-FI" sz="2000" smtClean="0">
                <a:latin typeface="Arial" pitchFamily="34" charset="0"/>
                <a:cs typeface="Arial" pitchFamily="34" charset="0"/>
              </a:rPr>
              <a:t>… ajattelee, että sisätiloissa tapahtuvaa </a:t>
            </a:r>
            <a:br>
              <a:rPr lang="fi-FI" sz="2000" smtClean="0">
                <a:latin typeface="Arial" pitchFamily="34" charset="0"/>
                <a:cs typeface="Arial" pitchFamily="34" charset="0"/>
              </a:rPr>
            </a:br>
            <a:r>
              <a:rPr lang="fi-FI" sz="2000" smtClean="0">
                <a:latin typeface="Arial" pitchFamily="34" charset="0"/>
                <a:cs typeface="Arial" pitchFamily="34" charset="0"/>
              </a:rPr>
              <a:t>kotieläintuotantoa vahingollisena eläimille </a:t>
            </a:r>
            <a:br>
              <a:rPr lang="fi-FI" sz="2000" smtClean="0">
                <a:latin typeface="Arial" pitchFamily="34" charset="0"/>
                <a:cs typeface="Arial" pitchFamily="34" charset="0"/>
              </a:rPr>
            </a:br>
            <a:r>
              <a:rPr lang="fi-FI" sz="2000" smtClean="0">
                <a:latin typeface="Arial" pitchFamily="34" charset="0"/>
                <a:cs typeface="Arial" pitchFamily="34" charset="0"/>
              </a:rPr>
              <a:t>ja päinvastoin. </a:t>
            </a:r>
            <a:br>
              <a:rPr lang="fi-FI" sz="2000" smtClean="0">
                <a:latin typeface="Arial" pitchFamily="34" charset="0"/>
                <a:cs typeface="Arial" pitchFamily="34" charset="0"/>
              </a:rPr>
            </a:br>
            <a:endParaRPr lang="fi-FI" sz="2000" smtClean="0">
              <a:latin typeface="Arial" pitchFamily="34" charset="0"/>
              <a:cs typeface="Arial" pitchFamily="34" charset="0"/>
            </a:endParaRPr>
          </a:p>
          <a:p>
            <a:pPr marL="342900" indent="-342900">
              <a:buFont typeface="Arial" panose="020B0604020202020204" pitchFamily="34" charset="0"/>
              <a:buChar char="•"/>
            </a:pPr>
            <a:r>
              <a:rPr lang="fi-FI" sz="2000" smtClean="0">
                <a:latin typeface="Arial" pitchFamily="34" charset="0"/>
                <a:cs typeface="Arial" pitchFamily="34" charset="0"/>
              </a:rPr>
              <a:t>… omaa pääsääntöisesti hatarat tiedot</a:t>
            </a:r>
            <a:br>
              <a:rPr lang="fi-FI" sz="2000" smtClean="0">
                <a:latin typeface="Arial" pitchFamily="34" charset="0"/>
                <a:cs typeface="Arial" pitchFamily="34" charset="0"/>
              </a:rPr>
            </a:br>
            <a:r>
              <a:rPr lang="fi-FI" sz="2000" smtClean="0">
                <a:latin typeface="Arial" pitchFamily="34" charset="0"/>
                <a:cs typeface="Arial" pitchFamily="34" charset="0"/>
              </a:rPr>
              <a:t>eläinten hyvinvointiasioista ja ne perustuvat </a:t>
            </a:r>
            <a:br>
              <a:rPr lang="fi-FI" sz="2000" smtClean="0">
                <a:latin typeface="Arial" pitchFamily="34" charset="0"/>
                <a:cs typeface="Arial" pitchFamily="34" charset="0"/>
              </a:rPr>
            </a:br>
            <a:r>
              <a:rPr lang="fi-FI" sz="2000" smtClean="0">
                <a:latin typeface="Arial" pitchFamily="34" charset="0"/>
                <a:cs typeface="Arial" pitchFamily="34" charset="0"/>
              </a:rPr>
              <a:t>median muokkaamaan mielikuvaan</a:t>
            </a:r>
            <a:br>
              <a:rPr lang="fi-FI" sz="2000" smtClean="0">
                <a:latin typeface="Arial" pitchFamily="34" charset="0"/>
                <a:cs typeface="Arial" pitchFamily="34" charset="0"/>
              </a:rPr>
            </a:br>
            <a:endParaRPr lang="fi-FI" sz="2000" smtClean="0">
              <a:latin typeface="Arial" pitchFamily="34" charset="0"/>
              <a:cs typeface="Arial" pitchFamily="34" charset="0"/>
            </a:endParaRPr>
          </a:p>
          <a:p>
            <a:pPr marL="342900" indent="-342900">
              <a:buFont typeface="Arial" panose="020B0604020202020204" pitchFamily="34" charset="0"/>
              <a:buChar char="•"/>
            </a:pPr>
            <a:r>
              <a:rPr lang="fi-FI" sz="2000" smtClean="0">
                <a:latin typeface="Arial" pitchFamily="34" charset="0"/>
                <a:cs typeface="Arial" pitchFamily="34" charset="0"/>
              </a:rPr>
              <a:t>… ajattelee, että eläintenhyvinvointia on parempaa kotimaisessa lihassa ja muissa kuin tavanomaisessa tuotannossa </a:t>
            </a:r>
          </a:p>
          <a:p>
            <a:r>
              <a:rPr lang="fi-FI" sz="2000" b="1" i="1">
                <a:solidFill>
                  <a:srgbClr val="FF0000"/>
                </a:solidFill>
                <a:latin typeface="Arial" pitchFamily="34" charset="0"/>
                <a:cs typeface="Arial" pitchFamily="34" charset="0"/>
              </a:rPr>
              <a:t>	</a:t>
            </a:r>
            <a:r>
              <a:rPr lang="fi-FI" sz="2000" smtClean="0">
                <a:latin typeface="Arial" pitchFamily="34" charset="0"/>
                <a:cs typeface="Arial" pitchFamily="34" charset="0"/>
              </a:rPr>
              <a:t>	</a:t>
            </a:r>
            <a:endParaRPr lang="fi-FI" sz="2000">
              <a:latin typeface="Arial" pitchFamily="34" charset="0"/>
              <a:cs typeface="Arial" pitchFamily="34" charset="0"/>
            </a:endParaRPr>
          </a:p>
        </p:txBody>
      </p:sp>
      <p:sp>
        <p:nvSpPr>
          <p:cNvPr id="14338" name="Päivämäärän paikkamerkki 3"/>
          <p:cNvSpPr>
            <a:spLocks noGrp="1"/>
          </p:cNvSpPr>
          <p:nvPr>
            <p:ph type="dt" sz="half" idx="10"/>
          </p:nvPr>
        </p:nvSpPr>
        <p:spPr>
          <a:noFill/>
        </p:spPr>
        <p:txBody>
          <a:bodyPr/>
          <a:lstStyle>
            <a:lvl1pPr>
              <a:defRPr sz="2100">
                <a:solidFill>
                  <a:schemeClr val="tx1"/>
                </a:solidFill>
                <a:latin typeface="Arial" charset="0"/>
              </a:defRPr>
            </a:lvl1pPr>
            <a:lvl2pPr marL="663293" indent="-255113">
              <a:defRPr sz="2100">
                <a:solidFill>
                  <a:schemeClr val="tx1"/>
                </a:solidFill>
                <a:latin typeface="Arial" charset="0"/>
              </a:defRPr>
            </a:lvl2pPr>
            <a:lvl3pPr marL="1020452" indent="-204090">
              <a:defRPr sz="2100">
                <a:solidFill>
                  <a:schemeClr val="tx1"/>
                </a:solidFill>
                <a:latin typeface="Arial" charset="0"/>
              </a:defRPr>
            </a:lvl3pPr>
            <a:lvl4pPr marL="1428632" indent="-204090">
              <a:defRPr sz="2100">
                <a:solidFill>
                  <a:schemeClr val="tx1"/>
                </a:solidFill>
                <a:latin typeface="Arial" charset="0"/>
              </a:defRPr>
            </a:lvl4pPr>
            <a:lvl5pPr marL="1836813" indent="-204090">
              <a:defRPr sz="2100">
                <a:solidFill>
                  <a:schemeClr val="tx1"/>
                </a:solidFill>
                <a:latin typeface="Arial" charset="0"/>
              </a:defRPr>
            </a:lvl5pPr>
            <a:lvl6pPr marL="2244993" indent="-204090" eaLnBrk="0" fontAlgn="base" hangingPunct="0">
              <a:spcBef>
                <a:spcPct val="0"/>
              </a:spcBef>
              <a:spcAft>
                <a:spcPct val="0"/>
              </a:spcAft>
              <a:defRPr sz="2100">
                <a:solidFill>
                  <a:schemeClr val="tx1"/>
                </a:solidFill>
                <a:latin typeface="Arial" charset="0"/>
              </a:defRPr>
            </a:lvl6pPr>
            <a:lvl7pPr marL="2653174" indent="-204090" eaLnBrk="0" fontAlgn="base" hangingPunct="0">
              <a:spcBef>
                <a:spcPct val="0"/>
              </a:spcBef>
              <a:spcAft>
                <a:spcPct val="0"/>
              </a:spcAft>
              <a:defRPr sz="2100">
                <a:solidFill>
                  <a:schemeClr val="tx1"/>
                </a:solidFill>
                <a:latin typeface="Arial" charset="0"/>
              </a:defRPr>
            </a:lvl7pPr>
            <a:lvl8pPr marL="3061355" indent="-204090" eaLnBrk="0" fontAlgn="base" hangingPunct="0">
              <a:spcBef>
                <a:spcPct val="0"/>
              </a:spcBef>
              <a:spcAft>
                <a:spcPct val="0"/>
              </a:spcAft>
              <a:defRPr sz="2100">
                <a:solidFill>
                  <a:schemeClr val="tx1"/>
                </a:solidFill>
                <a:latin typeface="Arial" charset="0"/>
              </a:defRPr>
            </a:lvl8pPr>
            <a:lvl9pPr marL="3469535" indent="-204090" eaLnBrk="0" fontAlgn="base" hangingPunct="0">
              <a:spcBef>
                <a:spcPct val="0"/>
              </a:spcBef>
              <a:spcAft>
                <a:spcPct val="0"/>
              </a:spcAft>
              <a:defRPr sz="2100">
                <a:solidFill>
                  <a:schemeClr val="tx1"/>
                </a:solidFill>
                <a:latin typeface="Arial" charset="0"/>
              </a:defRPr>
            </a:lvl9pPr>
          </a:lstStyle>
          <a:p>
            <a:r>
              <a:rPr lang="fi-FI" sz="1100" smtClean="0"/>
              <a:t>10.10.2013</a:t>
            </a:r>
            <a:endParaRPr lang="fi-FI" sz="1100"/>
          </a:p>
        </p:txBody>
      </p:sp>
      <p:sp>
        <p:nvSpPr>
          <p:cNvPr id="14339" name="Alatunnisteen paikkamerkki 4"/>
          <p:cNvSpPr>
            <a:spLocks noGrp="1"/>
          </p:cNvSpPr>
          <p:nvPr>
            <p:ph type="ftr" sz="quarter" idx="11"/>
          </p:nvPr>
        </p:nvSpPr>
        <p:spPr>
          <a:noFill/>
        </p:spPr>
        <p:txBody>
          <a:bodyPr/>
          <a:lstStyle>
            <a:lvl1pPr>
              <a:defRPr sz="2100">
                <a:solidFill>
                  <a:schemeClr val="tx1"/>
                </a:solidFill>
                <a:latin typeface="Arial" charset="0"/>
              </a:defRPr>
            </a:lvl1pPr>
            <a:lvl2pPr marL="663293" indent="-255113">
              <a:defRPr sz="2100">
                <a:solidFill>
                  <a:schemeClr val="tx1"/>
                </a:solidFill>
                <a:latin typeface="Arial" charset="0"/>
              </a:defRPr>
            </a:lvl2pPr>
            <a:lvl3pPr marL="1020452" indent="-204090">
              <a:defRPr sz="2100">
                <a:solidFill>
                  <a:schemeClr val="tx1"/>
                </a:solidFill>
                <a:latin typeface="Arial" charset="0"/>
              </a:defRPr>
            </a:lvl3pPr>
            <a:lvl4pPr marL="1428632" indent="-204090">
              <a:defRPr sz="2100">
                <a:solidFill>
                  <a:schemeClr val="tx1"/>
                </a:solidFill>
                <a:latin typeface="Arial" charset="0"/>
              </a:defRPr>
            </a:lvl4pPr>
            <a:lvl5pPr marL="1836813" indent="-204090">
              <a:defRPr sz="2100">
                <a:solidFill>
                  <a:schemeClr val="tx1"/>
                </a:solidFill>
                <a:latin typeface="Arial" charset="0"/>
              </a:defRPr>
            </a:lvl5pPr>
            <a:lvl6pPr marL="2244993" indent="-204090" eaLnBrk="0" fontAlgn="base" hangingPunct="0">
              <a:spcBef>
                <a:spcPct val="0"/>
              </a:spcBef>
              <a:spcAft>
                <a:spcPct val="0"/>
              </a:spcAft>
              <a:defRPr sz="2100">
                <a:solidFill>
                  <a:schemeClr val="tx1"/>
                </a:solidFill>
                <a:latin typeface="Arial" charset="0"/>
              </a:defRPr>
            </a:lvl6pPr>
            <a:lvl7pPr marL="2653174" indent="-204090" eaLnBrk="0" fontAlgn="base" hangingPunct="0">
              <a:spcBef>
                <a:spcPct val="0"/>
              </a:spcBef>
              <a:spcAft>
                <a:spcPct val="0"/>
              </a:spcAft>
              <a:defRPr sz="2100">
                <a:solidFill>
                  <a:schemeClr val="tx1"/>
                </a:solidFill>
                <a:latin typeface="Arial" charset="0"/>
              </a:defRPr>
            </a:lvl7pPr>
            <a:lvl8pPr marL="3061355" indent="-204090" eaLnBrk="0" fontAlgn="base" hangingPunct="0">
              <a:spcBef>
                <a:spcPct val="0"/>
              </a:spcBef>
              <a:spcAft>
                <a:spcPct val="0"/>
              </a:spcAft>
              <a:defRPr sz="2100">
                <a:solidFill>
                  <a:schemeClr val="tx1"/>
                </a:solidFill>
                <a:latin typeface="Arial" charset="0"/>
              </a:defRPr>
            </a:lvl8pPr>
            <a:lvl9pPr marL="3469535" indent="-204090" eaLnBrk="0" fontAlgn="base" hangingPunct="0">
              <a:spcBef>
                <a:spcPct val="0"/>
              </a:spcBef>
              <a:spcAft>
                <a:spcPct val="0"/>
              </a:spcAft>
              <a:defRPr sz="2100">
                <a:solidFill>
                  <a:schemeClr val="tx1"/>
                </a:solidFill>
                <a:latin typeface="Arial" charset="0"/>
              </a:defRPr>
            </a:lvl9pPr>
          </a:lstStyle>
          <a:p>
            <a:r>
              <a:rPr lang="fi-FI" sz="1100" smtClean="0"/>
              <a:t>TEH ry, seminaari Jyväskylässä</a:t>
            </a:r>
            <a:endParaRPr lang="fi-FI" sz="110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86500" y="558286"/>
            <a:ext cx="1981200" cy="29367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1988613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1" name="Rectangle 2"/>
          <p:cNvSpPr>
            <a:spLocks noGrp="1" noChangeArrowheads="1"/>
          </p:cNvSpPr>
          <p:nvPr>
            <p:ph type="title"/>
          </p:nvPr>
        </p:nvSpPr>
        <p:spPr/>
        <p:txBody>
          <a:bodyPr lIns="71579" tIns="35790" rIns="71579" bIns="35790"/>
          <a:lstStyle/>
          <a:p>
            <a:r>
              <a:rPr lang="fi-FI" sz="2800" b="1" smtClean="0">
                <a:solidFill>
                  <a:srgbClr val="0070C0"/>
                </a:solidFill>
                <a:latin typeface="Arial" pitchFamily="34" charset="0"/>
                <a:cs typeface="Arial" pitchFamily="34" charset="0"/>
              </a:rPr>
              <a:t>Kuluttaja … </a:t>
            </a:r>
            <a:endParaRPr lang="fi-FI" sz="2800" b="1">
              <a:solidFill>
                <a:srgbClr val="0070C0"/>
              </a:solidFill>
              <a:latin typeface="Arial" pitchFamily="34" charset="0"/>
              <a:cs typeface="Arial" pitchFamily="34" charset="0"/>
            </a:endParaRPr>
          </a:p>
        </p:txBody>
      </p:sp>
      <p:sp>
        <p:nvSpPr>
          <p:cNvPr id="14342" name="Rectangle 3"/>
          <p:cNvSpPr>
            <a:spLocks noGrp="1" noChangeArrowheads="1"/>
          </p:cNvSpPr>
          <p:nvPr>
            <p:ph idx="1"/>
          </p:nvPr>
        </p:nvSpPr>
        <p:spPr>
          <a:xfrm>
            <a:off x="658372" y="1146417"/>
            <a:ext cx="7775098" cy="2571102"/>
          </a:xfrm>
        </p:spPr>
        <p:txBody>
          <a:bodyPr/>
          <a:lstStyle/>
          <a:p>
            <a:pPr marL="342900" indent="-342900">
              <a:buFont typeface="Arial" panose="020B0604020202020204" pitchFamily="34" charset="0"/>
              <a:buChar char="•"/>
            </a:pPr>
            <a:r>
              <a:rPr lang="fi-FI" sz="2000" smtClean="0">
                <a:latin typeface="Arial" pitchFamily="34" charset="0"/>
                <a:cs typeface="Arial" pitchFamily="34" charset="0"/>
              </a:rPr>
              <a:t>… sanoo maksavansa, mutta valinta-</a:t>
            </a:r>
            <a:br>
              <a:rPr lang="fi-FI" sz="2000" smtClean="0">
                <a:latin typeface="Arial" pitchFamily="34" charset="0"/>
                <a:cs typeface="Arial" pitchFamily="34" charset="0"/>
              </a:rPr>
            </a:br>
            <a:r>
              <a:rPr lang="fi-FI" sz="2000" smtClean="0">
                <a:latin typeface="Arial" pitchFamily="34" charset="0"/>
                <a:cs typeface="Arial" pitchFamily="34" charset="0"/>
              </a:rPr>
              <a:t>tilanteessa ei välttämättä toimi niin. </a:t>
            </a:r>
            <a:br>
              <a:rPr lang="fi-FI" sz="2000" smtClean="0">
                <a:latin typeface="Arial" pitchFamily="34" charset="0"/>
                <a:cs typeface="Arial" pitchFamily="34" charset="0"/>
              </a:rPr>
            </a:br>
            <a:endParaRPr lang="fi-FI" sz="2000" smtClean="0">
              <a:latin typeface="Arial" pitchFamily="34" charset="0"/>
              <a:cs typeface="Arial" pitchFamily="34" charset="0"/>
            </a:endParaRPr>
          </a:p>
          <a:p>
            <a:pPr marL="342900" indent="-342900">
              <a:buFont typeface="Arial" panose="020B0604020202020204" pitchFamily="34" charset="0"/>
              <a:buChar char="•"/>
            </a:pPr>
            <a:r>
              <a:rPr lang="fi-FI" sz="2000" smtClean="0">
                <a:latin typeface="Arial" pitchFamily="34" charset="0"/>
                <a:cs typeface="Arial" pitchFamily="34" charset="0"/>
              </a:rPr>
              <a:t>… ei pysty tunnistamaan hyvinvointia – </a:t>
            </a:r>
            <a:br>
              <a:rPr lang="fi-FI" sz="2000" smtClean="0">
                <a:latin typeface="Arial" pitchFamily="34" charset="0"/>
                <a:cs typeface="Arial" pitchFamily="34" charset="0"/>
              </a:rPr>
            </a:br>
            <a:r>
              <a:rPr lang="fi-FI" sz="2000" smtClean="0">
                <a:latin typeface="Arial" pitchFamily="34" charset="0"/>
                <a:cs typeface="Arial" pitchFamily="34" charset="0"/>
              </a:rPr>
              <a:t>miten tätä parannetaan?</a:t>
            </a:r>
            <a:br>
              <a:rPr lang="fi-FI" sz="2000" smtClean="0">
                <a:latin typeface="Arial" pitchFamily="34" charset="0"/>
                <a:cs typeface="Arial" pitchFamily="34" charset="0"/>
              </a:rPr>
            </a:br>
            <a:endParaRPr lang="fi-FI" sz="2000" smtClean="0">
              <a:latin typeface="Arial" pitchFamily="34" charset="0"/>
              <a:cs typeface="Arial" pitchFamily="34" charset="0"/>
            </a:endParaRPr>
          </a:p>
          <a:p>
            <a:pPr marL="342900" indent="-342900">
              <a:buFont typeface="Arial" panose="020B0604020202020204" pitchFamily="34" charset="0"/>
              <a:buChar char="•"/>
            </a:pPr>
            <a:r>
              <a:rPr lang="fi-FI" sz="2000" smtClean="0">
                <a:latin typeface="Arial" pitchFamily="34" charset="0"/>
                <a:cs typeface="Arial" pitchFamily="34" charset="0"/>
              </a:rPr>
              <a:t>… luottaa suomalaiseen tuotantoon, </a:t>
            </a:r>
            <a:br>
              <a:rPr lang="fi-FI" sz="2000" smtClean="0">
                <a:latin typeface="Arial" pitchFamily="34" charset="0"/>
                <a:cs typeface="Arial" pitchFamily="34" charset="0"/>
              </a:rPr>
            </a:br>
            <a:r>
              <a:rPr lang="fi-FI" sz="2000" smtClean="0">
                <a:latin typeface="Arial" pitchFamily="34" charset="0"/>
                <a:cs typeface="Arial" pitchFamily="34" charset="0"/>
              </a:rPr>
              <a:t>luottamus pitää pystyä säilyttämään!</a:t>
            </a:r>
            <a:r>
              <a:rPr lang="fi-FI" sz="2000" b="1" i="1">
                <a:solidFill>
                  <a:srgbClr val="FF0000"/>
                </a:solidFill>
                <a:latin typeface="Arial" pitchFamily="34" charset="0"/>
                <a:cs typeface="Arial" pitchFamily="34" charset="0"/>
              </a:rPr>
              <a:t>	</a:t>
            </a:r>
            <a:r>
              <a:rPr lang="fi-FI" sz="2000" smtClean="0">
                <a:latin typeface="Arial" pitchFamily="34" charset="0"/>
                <a:cs typeface="Arial" pitchFamily="34" charset="0"/>
              </a:rPr>
              <a:t>	</a:t>
            </a:r>
            <a:endParaRPr lang="fi-FI" sz="2000">
              <a:latin typeface="Arial" pitchFamily="34" charset="0"/>
              <a:cs typeface="Arial" pitchFamily="34" charset="0"/>
            </a:endParaRPr>
          </a:p>
        </p:txBody>
      </p:sp>
      <p:sp>
        <p:nvSpPr>
          <p:cNvPr id="14338" name="Päivämäärän paikkamerkki 3"/>
          <p:cNvSpPr>
            <a:spLocks noGrp="1"/>
          </p:cNvSpPr>
          <p:nvPr>
            <p:ph type="dt" sz="half" idx="10"/>
          </p:nvPr>
        </p:nvSpPr>
        <p:spPr>
          <a:noFill/>
        </p:spPr>
        <p:txBody>
          <a:bodyPr/>
          <a:lstStyle>
            <a:lvl1pPr>
              <a:defRPr sz="2100">
                <a:solidFill>
                  <a:schemeClr val="tx1"/>
                </a:solidFill>
                <a:latin typeface="Arial" charset="0"/>
              </a:defRPr>
            </a:lvl1pPr>
            <a:lvl2pPr marL="663293" indent="-255113">
              <a:defRPr sz="2100">
                <a:solidFill>
                  <a:schemeClr val="tx1"/>
                </a:solidFill>
                <a:latin typeface="Arial" charset="0"/>
              </a:defRPr>
            </a:lvl2pPr>
            <a:lvl3pPr marL="1020452" indent="-204090">
              <a:defRPr sz="2100">
                <a:solidFill>
                  <a:schemeClr val="tx1"/>
                </a:solidFill>
                <a:latin typeface="Arial" charset="0"/>
              </a:defRPr>
            </a:lvl3pPr>
            <a:lvl4pPr marL="1428632" indent="-204090">
              <a:defRPr sz="2100">
                <a:solidFill>
                  <a:schemeClr val="tx1"/>
                </a:solidFill>
                <a:latin typeface="Arial" charset="0"/>
              </a:defRPr>
            </a:lvl4pPr>
            <a:lvl5pPr marL="1836813" indent="-204090">
              <a:defRPr sz="2100">
                <a:solidFill>
                  <a:schemeClr val="tx1"/>
                </a:solidFill>
                <a:latin typeface="Arial" charset="0"/>
              </a:defRPr>
            </a:lvl5pPr>
            <a:lvl6pPr marL="2244993" indent="-204090" eaLnBrk="0" fontAlgn="base" hangingPunct="0">
              <a:spcBef>
                <a:spcPct val="0"/>
              </a:spcBef>
              <a:spcAft>
                <a:spcPct val="0"/>
              </a:spcAft>
              <a:defRPr sz="2100">
                <a:solidFill>
                  <a:schemeClr val="tx1"/>
                </a:solidFill>
                <a:latin typeface="Arial" charset="0"/>
              </a:defRPr>
            </a:lvl6pPr>
            <a:lvl7pPr marL="2653174" indent="-204090" eaLnBrk="0" fontAlgn="base" hangingPunct="0">
              <a:spcBef>
                <a:spcPct val="0"/>
              </a:spcBef>
              <a:spcAft>
                <a:spcPct val="0"/>
              </a:spcAft>
              <a:defRPr sz="2100">
                <a:solidFill>
                  <a:schemeClr val="tx1"/>
                </a:solidFill>
                <a:latin typeface="Arial" charset="0"/>
              </a:defRPr>
            </a:lvl7pPr>
            <a:lvl8pPr marL="3061355" indent="-204090" eaLnBrk="0" fontAlgn="base" hangingPunct="0">
              <a:spcBef>
                <a:spcPct val="0"/>
              </a:spcBef>
              <a:spcAft>
                <a:spcPct val="0"/>
              </a:spcAft>
              <a:defRPr sz="2100">
                <a:solidFill>
                  <a:schemeClr val="tx1"/>
                </a:solidFill>
                <a:latin typeface="Arial" charset="0"/>
              </a:defRPr>
            </a:lvl8pPr>
            <a:lvl9pPr marL="3469535" indent="-204090" eaLnBrk="0" fontAlgn="base" hangingPunct="0">
              <a:spcBef>
                <a:spcPct val="0"/>
              </a:spcBef>
              <a:spcAft>
                <a:spcPct val="0"/>
              </a:spcAft>
              <a:defRPr sz="2100">
                <a:solidFill>
                  <a:schemeClr val="tx1"/>
                </a:solidFill>
                <a:latin typeface="Arial" charset="0"/>
              </a:defRPr>
            </a:lvl9pPr>
          </a:lstStyle>
          <a:p>
            <a:r>
              <a:rPr lang="fi-FI" sz="1100" smtClean="0"/>
              <a:t>10.10.2013</a:t>
            </a:r>
            <a:endParaRPr lang="fi-FI" sz="1100"/>
          </a:p>
        </p:txBody>
      </p:sp>
      <p:sp>
        <p:nvSpPr>
          <p:cNvPr id="14339" name="Alatunnisteen paikkamerkki 4"/>
          <p:cNvSpPr>
            <a:spLocks noGrp="1"/>
          </p:cNvSpPr>
          <p:nvPr>
            <p:ph type="ftr" sz="quarter" idx="11"/>
          </p:nvPr>
        </p:nvSpPr>
        <p:spPr>
          <a:noFill/>
        </p:spPr>
        <p:txBody>
          <a:bodyPr/>
          <a:lstStyle>
            <a:lvl1pPr>
              <a:defRPr sz="2100">
                <a:solidFill>
                  <a:schemeClr val="tx1"/>
                </a:solidFill>
                <a:latin typeface="Arial" charset="0"/>
              </a:defRPr>
            </a:lvl1pPr>
            <a:lvl2pPr marL="663293" indent="-255113">
              <a:defRPr sz="2100">
                <a:solidFill>
                  <a:schemeClr val="tx1"/>
                </a:solidFill>
                <a:latin typeface="Arial" charset="0"/>
              </a:defRPr>
            </a:lvl2pPr>
            <a:lvl3pPr marL="1020452" indent="-204090">
              <a:defRPr sz="2100">
                <a:solidFill>
                  <a:schemeClr val="tx1"/>
                </a:solidFill>
                <a:latin typeface="Arial" charset="0"/>
              </a:defRPr>
            </a:lvl3pPr>
            <a:lvl4pPr marL="1428632" indent="-204090">
              <a:defRPr sz="2100">
                <a:solidFill>
                  <a:schemeClr val="tx1"/>
                </a:solidFill>
                <a:latin typeface="Arial" charset="0"/>
              </a:defRPr>
            </a:lvl4pPr>
            <a:lvl5pPr marL="1836813" indent="-204090">
              <a:defRPr sz="2100">
                <a:solidFill>
                  <a:schemeClr val="tx1"/>
                </a:solidFill>
                <a:latin typeface="Arial" charset="0"/>
              </a:defRPr>
            </a:lvl5pPr>
            <a:lvl6pPr marL="2244993" indent="-204090" eaLnBrk="0" fontAlgn="base" hangingPunct="0">
              <a:spcBef>
                <a:spcPct val="0"/>
              </a:spcBef>
              <a:spcAft>
                <a:spcPct val="0"/>
              </a:spcAft>
              <a:defRPr sz="2100">
                <a:solidFill>
                  <a:schemeClr val="tx1"/>
                </a:solidFill>
                <a:latin typeface="Arial" charset="0"/>
              </a:defRPr>
            </a:lvl6pPr>
            <a:lvl7pPr marL="2653174" indent="-204090" eaLnBrk="0" fontAlgn="base" hangingPunct="0">
              <a:spcBef>
                <a:spcPct val="0"/>
              </a:spcBef>
              <a:spcAft>
                <a:spcPct val="0"/>
              </a:spcAft>
              <a:defRPr sz="2100">
                <a:solidFill>
                  <a:schemeClr val="tx1"/>
                </a:solidFill>
                <a:latin typeface="Arial" charset="0"/>
              </a:defRPr>
            </a:lvl7pPr>
            <a:lvl8pPr marL="3061355" indent="-204090" eaLnBrk="0" fontAlgn="base" hangingPunct="0">
              <a:spcBef>
                <a:spcPct val="0"/>
              </a:spcBef>
              <a:spcAft>
                <a:spcPct val="0"/>
              </a:spcAft>
              <a:defRPr sz="2100">
                <a:solidFill>
                  <a:schemeClr val="tx1"/>
                </a:solidFill>
                <a:latin typeface="Arial" charset="0"/>
              </a:defRPr>
            </a:lvl8pPr>
            <a:lvl9pPr marL="3469535" indent="-204090" eaLnBrk="0" fontAlgn="base" hangingPunct="0">
              <a:spcBef>
                <a:spcPct val="0"/>
              </a:spcBef>
              <a:spcAft>
                <a:spcPct val="0"/>
              </a:spcAft>
              <a:defRPr sz="2100">
                <a:solidFill>
                  <a:schemeClr val="tx1"/>
                </a:solidFill>
                <a:latin typeface="Arial" charset="0"/>
              </a:defRPr>
            </a:lvl9pPr>
          </a:lstStyle>
          <a:p>
            <a:r>
              <a:rPr lang="fi-FI" sz="1100" smtClean="0"/>
              <a:t>TEH ry, seminaari Jyväskylässä</a:t>
            </a:r>
            <a:endParaRPr lang="fi-FI" sz="1100"/>
          </a:p>
        </p:txBody>
      </p:sp>
      <p:pic>
        <p:nvPicPr>
          <p:cNvPr id="2" name="Picture 2" descr="C:\Users\annsyva\Pictures\Kannu.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24538" y="781049"/>
            <a:ext cx="2782316" cy="20867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200416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9" name="Rectangle 4"/>
          <p:cNvSpPr>
            <a:spLocks noGrp="1" noChangeArrowheads="1"/>
          </p:cNvSpPr>
          <p:nvPr>
            <p:ph type="title"/>
          </p:nvPr>
        </p:nvSpPr>
        <p:spPr>
          <a:noFill/>
        </p:spPr>
        <p:txBody>
          <a:bodyPr lIns="71579" tIns="35790" rIns="71579" bIns="35790"/>
          <a:lstStyle/>
          <a:p>
            <a:r>
              <a:rPr lang="fi-FI" sz="2500" b="1" smtClean="0">
                <a:solidFill>
                  <a:srgbClr val="0070C0"/>
                </a:solidFill>
                <a:latin typeface="Arial" pitchFamily="34" charset="0"/>
                <a:cs typeface="Arial" pitchFamily="34" charset="0"/>
              </a:rPr>
              <a:t>Kuluttajan ruoka- ja </a:t>
            </a:r>
            <a:br>
              <a:rPr lang="fi-FI" sz="2500" b="1" smtClean="0">
                <a:solidFill>
                  <a:srgbClr val="0070C0"/>
                </a:solidFill>
                <a:latin typeface="Arial" pitchFamily="34" charset="0"/>
                <a:cs typeface="Arial" pitchFamily="34" charset="0"/>
              </a:rPr>
            </a:br>
            <a:r>
              <a:rPr lang="fi-FI" sz="2500" b="1" smtClean="0">
                <a:solidFill>
                  <a:srgbClr val="0070C0"/>
                </a:solidFill>
                <a:latin typeface="Arial" pitchFamily="34" charset="0"/>
                <a:cs typeface="Arial" pitchFamily="34" charset="0"/>
              </a:rPr>
              <a:t>maatalousasenteita </a:t>
            </a:r>
            <a:endParaRPr lang="en-US" sz="2500" b="1">
              <a:solidFill>
                <a:srgbClr val="0070C0"/>
              </a:solidFill>
              <a:latin typeface="Arial" pitchFamily="34" charset="0"/>
              <a:cs typeface="Arial" pitchFamily="34" charset="0"/>
            </a:endParaRPr>
          </a:p>
        </p:txBody>
      </p:sp>
      <p:sp>
        <p:nvSpPr>
          <p:cNvPr id="23557" name="Rectangle 2"/>
          <p:cNvSpPr>
            <a:spLocks noGrp="1" noChangeArrowheads="1"/>
          </p:cNvSpPr>
          <p:nvPr>
            <p:ph idx="1"/>
          </p:nvPr>
        </p:nvSpPr>
        <p:spPr>
          <a:xfrm>
            <a:off x="658372" y="1467376"/>
            <a:ext cx="7775098" cy="2571102"/>
          </a:xfrm>
        </p:spPr>
        <p:txBody>
          <a:bodyPr/>
          <a:lstStyle/>
          <a:p>
            <a:pPr>
              <a:lnSpc>
                <a:spcPct val="115000"/>
              </a:lnSpc>
            </a:pPr>
            <a:r>
              <a:rPr lang="fi-FI" smtClean="0">
                <a:latin typeface="Arial" pitchFamily="34" charset="0"/>
                <a:cs typeface="Arial" pitchFamily="34" charset="0"/>
              </a:rPr>
              <a:t>Suomalaiset </a:t>
            </a:r>
            <a:r>
              <a:rPr lang="fi-FI">
                <a:solidFill>
                  <a:srgbClr val="FF0000"/>
                </a:solidFill>
                <a:latin typeface="Arial" pitchFamily="34" charset="0"/>
                <a:cs typeface="Arial" pitchFamily="34" charset="0"/>
              </a:rPr>
              <a:t>arvostavat </a:t>
            </a:r>
            <a:r>
              <a:rPr lang="fi-FI" smtClean="0">
                <a:solidFill>
                  <a:srgbClr val="FF0000"/>
                </a:solidFill>
                <a:latin typeface="Arial" pitchFamily="34" charset="0"/>
                <a:cs typeface="Arial" pitchFamily="34" charset="0"/>
              </a:rPr>
              <a:t>varsin</a:t>
            </a:r>
            <a:br>
              <a:rPr lang="fi-FI" smtClean="0">
                <a:solidFill>
                  <a:srgbClr val="FF0000"/>
                </a:solidFill>
                <a:latin typeface="Arial" pitchFamily="34" charset="0"/>
                <a:cs typeface="Arial" pitchFamily="34" charset="0"/>
              </a:rPr>
            </a:br>
            <a:r>
              <a:rPr lang="fi-FI" smtClean="0">
                <a:solidFill>
                  <a:srgbClr val="FF0000"/>
                </a:solidFill>
                <a:latin typeface="Arial" pitchFamily="34" charset="0"/>
                <a:cs typeface="Arial" pitchFamily="34" charset="0"/>
              </a:rPr>
              <a:t>yksituumaisesti </a:t>
            </a:r>
            <a:r>
              <a:rPr lang="fi-FI">
                <a:latin typeface="Arial" pitchFamily="34" charset="0"/>
                <a:cs typeface="Arial" pitchFamily="34" charset="0"/>
              </a:rPr>
              <a:t>kotimaista ruokaa </a:t>
            </a:r>
            <a:r>
              <a:rPr lang="fi-FI" smtClean="0">
                <a:latin typeface="Arial" pitchFamily="34" charset="0"/>
                <a:cs typeface="Arial" pitchFamily="34" charset="0"/>
              </a:rPr>
              <a:t>ja</a:t>
            </a:r>
            <a:br>
              <a:rPr lang="fi-FI" smtClean="0">
                <a:latin typeface="Arial" pitchFamily="34" charset="0"/>
                <a:cs typeface="Arial" pitchFamily="34" charset="0"/>
              </a:rPr>
            </a:br>
            <a:r>
              <a:rPr lang="fi-FI" smtClean="0">
                <a:latin typeface="Arial" pitchFamily="34" charset="0"/>
                <a:cs typeface="Arial" pitchFamily="34" charset="0"/>
              </a:rPr>
              <a:t>pitävät </a:t>
            </a:r>
            <a:r>
              <a:rPr lang="fi-FI">
                <a:latin typeface="Arial" pitchFamily="34" charset="0"/>
                <a:cs typeface="Arial" pitchFamily="34" charset="0"/>
              </a:rPr>
              <a:t>sitä turvallisena. </a:t>
            </a:r>
            <a:endParaRPr lang="fi-FI" smtClean="0">
              <a:latin typeface="Arial" pitchFamily="34" charset="0"/>
              <a:cs typeface="Arial" pitchFamily="34" charset="0"/>
            </a:endParaRPr>
          </a:p>
          <a:p>
            <a:pPr>
              <a:lnSpc>
                <a:spcPct val="115000"/>
              </a:lnSpc>
            </a:pPr>
            <a:r>
              <a:rPr lang="fi-FI" smtClean="0">
                <a:latin typeface="Arial" pitchFamily="34" charset="0"/>
                <a:cs typeface="Arial" pitchFamily="34" charset="0"/>
              </a:rPr>
              <a:t/>
            </a:r>
            <a:br>
              <a:rPr lang="fi-FI" smtClean="0">
                <a:latin typeface="Arial" pitchFamily="34" charset="0"/>
                <a:cs typeface="Arial" pitchFamily="34" charset="0"/>
              </a:rPr>
            </a:br>
            <a:r>
              <a:rPr lang="fi-FI" smtClean="0">
                <a:latin typeface="Arial" pitchFamily="34" charset="0"/>
                <a:cs typeface="Arial" pitchFamily="34" charset="0"/>
              </a:rPr>
              <a:t>Kotimaisen </a:t>
            </a:r>
            <a:r>
              <a:rPr lang="fi-FI">
                <a:solidFill>
                  <a:srgbClr val="FF0000"/>
                </a:solidFill>
                <a:latin typeface="Arial" pitchFamily="34" charset="0"/>
                <a:cs typeface="Arial" pitchFamily="34" charset="0"/>
              </a:rPr>
              <a:t>ruoantuotannon tulevaisuus halutaan turvata</a:t>
            </a:r>
            <a:r>
              <a:rPr lang="fi-FI">
                <a:latin typeface="Arial" pitchFamily="34" charset="0"/>
                <a:cs typeface="Arial" pitchFamily="34" charset="0"/>
              </a:rPr>
              <a:t>. </a:t>
            </a:r>
            <a:r>
              <a:rPr lang="fi-FI" smtClean="0">
                <a:latin typeface="Arial" pitchFamily="34" charset="0"/>
                <a:cs typeface="Arial" pitchFamily="34" charset="0"/>
              </a:rPr>
              <a:t/>
            </a:r>
            <a:br>
              <a:rPr lang="fi-FI" smtClean="0">
                <a:latin typeface="Arial" pitchFamily="34" charset="0"/>
                <a:cs typeface="Arial" pitchFamily="34" charset="0"/>
              </a:rPr>
            </a:br>
            <a:endParaRPr lang="fi-FI" smtClean="0">
              <a:latin typeface="Arial" pitchFamily="34" charset="0"/>
              <a:cs typeface="Arial" pitchFamily="34" charset="0"/>
            </a:endParaRPr>
          </a:p>
          <a:p>
            <a:pPr>
              <a:lnSpc>
                <a:spcPct val="115000"/>
              </a:lnSpc>
            </a:pPr>
            <a:r>
              <a:rPr lang="fi-FI" smtClean="0">
                <a:latin typeface="Arial" pitchFamily="34" charset="0"/>
                <a:cs typeface="Arial" pitchFamily="34" charset="0"/>
              </a:rPr>
              <a:t>Suomalaiset </a:t>
            </a:r>
            <a:r>
              <a:rPr lang="fi-FI">
                <a:latin typeface="Arial" pitchFamily="34" charset="0"/>
                <a:cs typeface="Arial" pitchFamily="34" charset="0"/>
              </a:rPr>
              <a:t>painottavat myös </a:t>
            </a:r>
            <a:r>
              <a:rPr lang="fi-FI">
                <a:solidFill>
                  <a:srgbClr val="FF0000"/>
                </a:solidFill>
                <a:latin typeface="Arial" pitchFamily="34" charset="0"/>
                <a:cs typeface="Arial" pitchFamily="34" charset="0"/>
              </a:rPr>
              <a:t>lähiruokaa</a:t>
            </a:r>
            <a:r>
              <a:rPr lang="fi-FI">
                <a:latin typeface="Arial" pitchFamily="34" charset="0"/>
                <a:cs typeface="Arial" pitchFamily="34" charset="0"/>
              </a:rPr>
              <a:t> ja toivovat, että </a:t>
            </a:r>
            <a:r>
              <a:rPr lang="fi-FI">
                <a:solidFill>
                  <a:srgbClr val="FF0000"/>
                </a:solidFill>
                <a:latin typeface="Arial" pitchFamily="34" charset="0"/>
                <a:cs typeface="Arial" pitchFamily="34" charset="0"/>
              </a:rPr>
              <a:t>ruoan alkuperämaa </a:t>
            </a:r>
            <a:r>
              <a:rPr lang="fi-FI">
                <a:latin typeface="Arial" pitchFamily="34" charset="0"/>
                <a:cs typeface="Arial" pitchFamily="34" charset="0"/>
              </a:rPr>
              <a:t>näkyisi ravintoloissa sekä koulu- ja työpaikkaruokailussa. </a:t>
            </a:r>
            <a:endParaRPr lang="fi-FI" smtClean="0">
              <a:latin typeface="Arial" pitchFamily="34" charset="0"/>
              <a:cs typeface="Arial" pitchFamily="34" charset="0"/>
            </a:endParaRPr>
          </a:p>
        </p:txBody>
      </p:sp>
      <p:sp>
        <p:nvSpPr>
          <p:cNvPr id="23554" name="Päivämäärän paikkamerkki 3"/>
          <p:cNvSpPr>
            <a:spLocks noGrp="1"/>
          </p:cNvSpPr>
          <p:nvPr>
            <p:ph type="dt" sz="half" idx="10"/>
          </p:nvPr>
        </p:nvSpPr>
        <p:spPr>
          <a:noFill/>
        </p:spPr>
        <p:txBody>
          <a:bodyPr/>
          <a:lstStyle>
            <a:lvl1pPr>
              <a:defRPr sz="2100">
                <a:solidFill>
                  <a:schemeClr val="tx1"/>
                </a:solidFill>
                <a:latin typeface="Arial" charset="0"/>
              </a:defRPr>
            </a:lvl1pPr>
            <a:lvl2pPr marL="663293" indent="-255113">
              <a:defRPr sz="2100">
                <a:solidFill>
                  <a:schemeClr val="tx1"/>
                </a:solidFill>
                <a:latin typeface="Arial" charset="0"/>
              </a:defRPr>
            </a:lvl2pPr>
            <a:lvl3pPr marL="1020452" indent="-204090">
              <a:defRPr sz="2100">
                <a:solidFill>
                  <a:schemeClr val="tx1"/>
                </a:solidFill>
                <a:latin typeface="Arial" charset="0"/>
              </a:defRPr>
            </a:lvl3pPr>
            <a:lvl4pPr marL="1428632" indent="-204090">
              <a:defRPr sz="2100">
                <a:solidFill>
                  <a:schemeClr val="tx1"/>
                </a:solidFill>
                <a:latin typeface="Arial" charset="0"/>
              </a:defRPr>
            </a:lvl4pPr>
            <a:lvl5pPr marL="1836813" indent="-204090">
              <a:defRPr sz="2100">
                <a:solidFill>
                  <a:schemeClr val="tx1"/>
                </a:solidFill>
                <a:latin typeface="Arial" charset="0"/>
              </a:defRPr>
            </a:lvl5pPr>
            <a:lvl6pPr marL="2244993" indent="-204090" eaLnBrk="0" fontAlgn="base" hangingPunct="0">
              <a:spcBef>
                <a:spcPct val="0"/>
              </a:spcBef>
              <a:spcAft>
                <a:spcPct val="0"/>
              </a:spcAft>
              <a:defRPr sz="2100">
                <a:solidFill>
                  <a:schemeClr val="tx1"/>
                </a:solidFill>
                <a:latin typeface="Arial" charset="0"/>
              </a:defRPr>
            </a:lvl6pPr>
            <a:lvl7pPr marL="2653174" indent="-204090" eaLnBrk="0" fontAlgn="base" hangingPunct="0">
              <a:spcBef>
                <a:spcPct val="0"/>
              </a:spcBef>
              <a:spcAft>
                <a:spcPct val="0"/>
              </a:spcAft>
              <a:defRPr sz="2100">
                <a:solidFill>
                  <a:schemeClr val="tx1"/>
                </a:solidFill>
                <a:latin typeface="Arial" charset="0"/>
              </a:defRPr>
            </a:lvl7pPr>
            <a:lvl8pPr marL="3061355" indent="-204090" eaLnBrk="0" fontAlgn="base" hangingPunct="0">
              <a:spcBef>
                <a:spcPct val="0"/>
              </a:spcBef>
              <a:spcAft>
                <a:spcPct val="0"/>
              </a:spcAft>
              <a:defRPr sz="2100">
                <a:solidFill>
                  <a:schemeClr val="tx1"/>
                </a:solidFill>
                <a:latin typeface="Arial" charset="0"/>
              </a:defRPr>
            </a:lvl8pPr>
            <a:lvl9pPr marL="3469535" indent="-204090" eaLnBrk="0" fontAlgn="base" hangingPunct="0">
              <a:spcBef>
                <a:spcPct val="0"/>
              </a:spcBef>
              <a:spcAft>
                <a:spcPct val="0"/>
              </a:spcAft>
              <a:defRPr sz="2100">
                <a:solidFill>
                  <a:schemeClr val="tx1"/>
                </a:solidFill>
                <a:latin typeface="Arial" charset="0"/>
              </a:defRPr>
            </a:lvl9pPr>
          </a:lstStyle>
          <a:p>
            <a:r>
              <a:rPr lang="fi-FI" sz="1100" smtClean="0"/>
              <a:t>10.10.2013</a:t>
            </a:r>
            <a:endParaRPr lang="fi-FI" sz="1100"/>
          </a:p>
        </p:txBody>
      </p:sp>
      <p:sp>
        <p:nvSpPr>
          <p:cNvPr id="23555" name="Alatunnisteen paikkamerkki 4"/>
          <p:cNvSpPr>
            <a:spLocks noGrp="1"/>
          </p:cNvSpPr>
          <p:nvPr>
            <p:ph type="ftr" sz="quarter" idx="11"/>
          </p:nvPr>
        </p:nvSpPr>
        <p:spPr>
          <a:noFill/>
        </p:spPr>
        <p:txBody>
          <a:bodyPr/>
          <a:lstStyle>
            <a:lvl1pPr>
              <a:defRPr sz="2100">
                <a:solidFill>
                  <a:schemeClr val="tx1"/>
                </a:solidFill>
                <a:latin typeface="Arial" charset="0"/>
              </a:defRPr>
            </a:lvl1pPr>
            <a:lvl2pPr marL="663293" indent="-255113">
              <a:defRPr sz="2100">
                <a:solidFill>
                  <a:schemeClr val="tx1"/>
                </a:solidFill>
                <a:latin typeface="Arial" charset="0"/>
              </a:defRPr>
            </a:lvl2pPr>
            <a:lvl3pPr marL="1020452" indent="-204090">
              <a:defRPr sz="2100">
                <a:solidFill>
                  <a:schemeClr val="tx1"/>
                </a:solidFill>
                <a:latin typeface="Arial" charset="0"/>
              </a:defRPr>
            </a:lvl3pPr>
            <a:lvl4pPr marL="1428632" indent="-204090">
              <a:defRPr sz="2100">
                <a:solidFill>
                  <a:schemeClr val="tx1"/>
                </a:solidFill>
                <a:latin typeface="Arial" charset="0"/>
              </a:defRPr>
            </a:lvl4pPr>
            <a:lvl5pPr marL="1836813" indent="-204090">
              <a:defRPr sz="2100">
                <a:solidFill>
                  <a:schemeClr val="tx1"/>
                </a:solidFill>
                <a:latin typeface="Arial" charset="0"/>
              </a:defRPr>
            </a:lvl5pPr>
            <a:lvl6pPr marL="2244993" indent="-204090" eaLnBrk="0" fontAlgn="base" hangingPunct="0">
              <a:spcBef>
                <a:spcPct val="0"/>
              </a:spcBef>
              <a:spcAft>
                <a:spcPct val="0"/>
              </a:spcAft>
              <a:defRPr sz="2100">
                <a:solidFill>
                  <a:schemeClr val="tx1"/>
                </a:solidFill>
                <a:latin typeface="Arial" charset="0"/>
              </a:defRPr>
            </a:lvl6pPr>
            <a:lvl7pPr marL="2653174" indent="-204090" eaLnBrk="0" fontAlgn="base" hangingPunct="0">
              <a:spcBef>
                <a:spcPct val="0"/>
              </a:spcBef>
              <a:spcAft>
                <a:spcPct val="0"/>
              </a:spcAft>
              <a:defRPr sz="2100">
                <a:solidFill>
                  <a:schemeClr val="tx1"/>
                </a:solidFill>
                <a:latin typeface="Arial" charset="0"/>
              </a:defRPr>
            </a:lvl7pPr>
            <a:lvl8pPr marL="3061355" indent="-204090" eaLnBrk="0" fontAlgn="base" hangingPunct="0">
              <a:spcBef>
                <a:spcPct val="0"/>
              </a:spcBef>
              <a:spcAft>
                <a:spcPct val="0"/>
              </a:spcAft>
              <a:defRPr sz="2100">
                <a:solidFill>
                  <a:schemeClr val="tx1"/>
                </a:solidFill>
                <a:latin typeface="Arial" charset="0"/>
              </a:defRPr>
            </a:lvl8pPr>
            <a:lvl9pPr marL="3469535" indent="-204090" eaLnBrk="0" fontAlgn="base" hangingPunct="0">
              <a:spcBef>
                <a:spcPct val="0"/>
              </a:spcBef>
              <a:spcAft>
                <a:spcPct val="0"/>
              </a:spcAft>
              <a:defRPr sz="2100">
                <a:solidFill>
                  <a:schemeClr val="tx1"/>
                </a:solidFill>
                <a:latin typeface="Arial" charset="0"/>
              </a:defRPr>
            </a:lvl9pPr>
          </a:lstStyle>
          <a:p>
            <a:r>
              <a:rPr lang="fi-FI" sz="1100" smtClean="0"/>
              <a:t>TEH ry, seminaari Jyväskylässä</a:t>
            </a:r>
            <a:endParaRPr lang="fi-FI" sz="110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05425" y="503224"/>
            <a:ext cx="2790825" cy="19283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0448891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z="2800" b="1" smtClean="0"/>
              <a:t>Lähiruokaa kiitos kertoo, että… </a:t>
            </a:r>
            <a:endParaRPr lang="fi-FI" sz="2800" b="1"/>
          </a:p>
        </p:txBody>
      </p:sp>
      <p:sp>
        <p:nvSpPr>
          <p:cNvPr id="3" name="Sisällön paikkamerkki 2"/>
          <p:cNvSpPr>
            <a:spLocks noGrp="1"/>
          </p:cNvSpPr>
          <p:nvPr>
            <p:ph idx="1"/>
          </p:nvPr>
        </p:nvSpPr>
        <p:spPr/>
        <p:txBody>
          <a:bodyPr/>
          <a:lstStyle/>
          <a:p>
            <a:pPr marL="285750" indent="-285750">
              <a:buFont typeface="Arial" panose="020B0604020202020204" pitchFamily="34" charset="0"/>
              <a:buChar char="•"/>
            </a:pPr>
            <a:r>
              <a:rPr lang="fi-FI" smtClean="0"/>
              <a:t>… niukka </a:t>
            </a:r>
            <a:r>
              <a:rPr lang="fi-FI"/>
              <a:t>enemmistö arvioi, </a:t>
            </a:r>
            <a:r>
              <a:rPr lang="fi-FI" smtClean="0"/>
              <a:t>että </a:t>
            </a:r>
            <a:r>
              <a:rPr lang="fi-FI" b="1" smtClean="0"/>
              <a:t>Suomessa </a:t>
            </a:r>
            <a:r>
              <a:rPr lang="fi-FI" b="1"/>
              <a:t>maatalouden ympäristönormit ja </a:t>
            </a:r>
            <a:r>
              <a:rPr lang="fi-FI" b="1">
                <a:solidFill>
                  <a:srgbClr val="FF0000"/>
                </a:solidFill>
              </a:rPr>
              <a:t>eläinten hyvinvointiin </a:t>
            </a:r>
            <a:r>
              <a:rPr lang="fi-FI" b="1"/>
              <a:t>liittyvät </a:t>
            </a:r>
            <a:r>
              <a:rPr lang="fi-FI" b="1" smtClean="0"/>
              <a:t>säädökset ovat </a:t>
            </a:r>
            <a:r>
              <a:rPr lang="fi-FI" b="1"/>
              <a:t>tiukemmat kuin EU-maissa keskimäärin</a:t>
            </a:r>
            <a:r>
              <a:rPr lang="fi-FI"/>
              <a:t>, mutta isolle osalle tämäkin </a:t>
            </a:r>
            <a:r>
              <a:rPr lang="fi-FI" smtClean="0"/>
              <a:t>kysymys </a:t>
            </a:r>
            <a:r>
              <a:rPr lang="fi-FI" u="sng" smtClean="0"/>
              <a:t>on </a:t>
            </a:r>
            <a:r>
              <a:rPr lang="fi-FI" u="sng"/>
              <a:t>visainen</a:t>
            </a:r>
            <a:r>
              <a:rPr lang="fi-FI"/>
              <a:t>. Sama näkyy kysyttäessä lääkkeiden ja hormonien käytön </a:t>
            </a:r>
            <a:r>
              <a:rPr lang="fi-FI" smtClean="0"/>
              <a:t>valvonnasta. </a:t>
            </a:r>
          </a:p>
          <a:p>
            <a:pPr marL="285750" indent="-285750">
              <a:buFont typeface="Arial" panose="020B0604020202020204" pitchFamily="34" charset="0"/>
              <a:buChar char="•"/>
            </a:pPr>
            <a:r>
              <a:rPr lang="fi-FI" smtClean="0"/>
              <a:t>… nuoret </a:t>
            </a:r>
            <a:r>
              <a:rPr lang="fi-FI"/>
              <a:t>ja opiskelijat </a:t>
            </a:r>
            <a:r>
              <a:rPr lang="fi-FI" smtClean="0"/>
              <a:t>painottavat </a:t>
            </a:r>
            <a:r>
              <a:rPr lang="fi-FI"/>
              <a:t>muita harvemmin ympäristöasioita</a:t>
            </a:r>
            <a:r>
              <a:rPr lang="fi-FI" smtClean="0"/>
              <a:t>, eläinsuojelua </a:t>
            </a:r>
            <a:r>
              <a:rPr lang="fi-FI"/>
              <a:t>ja kotimaisuutta. Hinta näyttää olevan usein ratkaiseva </a:t>
            </a:r>
            <a:r>
              <a:rPr lang="fi-FI" smtClean="0"/>
              <a:t>tekijä.</a:t>
            </a:r>
          </a:p>
          <a:p>
            <a:pPr marL="285750" indent="-285750">
              <a:buFont typeface="Arial" panose="020B0604020202020204" pitchFamily="34" charset="0"/>
              <a:buChar char="•"/>
            </a:pPr>
            <a:endParaRPr lang="fi-FI" smtClean="0"/>
          </a:p>
          <a:p>
            <a:r>
              <a:rPr lang="fi-FI" smtClean="0">
                <a:solidFill>
                  <a:srgbClr val="FF0000"/>
                </a:solidFill>
              </a:rPr>
              <a:t>Tiedotusta </a:t>
            </a:r>
            <a:r>
              <a:rPr lang="fi-FI">
                <a:solidFill>
                  <a:srgbClr val="FF0000"/>
                </a:solidFill>
              </a:rPr>
              <a:t>ja julkista keskustelua siis tarvitaan.</a:t>
            </a:r>
          </a:p>
          <a:p>
            <a:endParaRPr lang="fi-FI">
              <a:solidFill>
                <a:srgbClr val="FF0000"/>
              </a:solidFill>
            </a:endParaRPr>
          </a:p>
        </p:txBody>
      </p:sp>
      <p:sp>
        <p:nvSpPr>
          <p:cNvPr id="4" name="Päivämäärän paikkamerkki 3"/>
          <p:cNvSpPr>
            <a:spLocks noGrp="1"/>
          </p:cNvSpPr>
          <p:nvPr>
            <p:ph type="dt" sz="half" idx="10"/>
          </p:nvPr>
        </p:nvSpPr>
        <p:spPr/>
        <p:txBody>
          <a:bodyPr/>
          <a:lstStyle/>
          <a:p>
            <a:pPr>
              <a:defRPr/>
            </a:pPr>
            <a:r>
              <a:rPr lang="fi-FI" smtClean="0"/>
              <a:t>10.10.2013</a:t>
            </a:r>
            <a:endParaRPr lang="fi-FI"/>
          </a:p>
        </p:txBody>
      </p:sp>
      <p:sp>
        <p:nvSpPr>
          <p:cNvPr id="5" name="Alatunnisteen paikkamerkki 4"/>
          <p:cNvSpPr>
            <a:spLocks noGrp="1"/>
          </p:cNvSpPr>
          <p:nvPr>
            <p:ph type="ftr" sz="quarter" idx="11"/>
          </p:nvPr>
        </p:nvSpPr>
        <p:spPr/>
        <p:txBody>
          <a:bodyPr/>
          <a:lstStyle/>
          <a:p>
            <a:pPr>
              <a:defRPr/>
            </a:pPr>
            <a:r>
              <a:rPr lang="fi-FI" smtClean="0"/>
              <a:t>TEH ry, seminaari Jyväskylässä</a:t>
            </a:r>
            <a:endParaRPr lang="fi-FI"/>
          </a:p>
        </p:txBody>
      </p:sp>
    </p:spTree>
    <p:extLst>
      <p:ext uri="{BB962C8B-B14F-4D97-AF65-F5344CB8AC3E}">
        <p14:creationId xmlns:p14="http://schemas.microsoft.com/office/powerpoint/2010/main" val="21052029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8695" y="284148"/>
            <a:ext cx="7764775" cy="613709"/>
          </a:xfrm>
        </p:spPr>
        <p:txBody>
          <a:bodyPr/>
          <a:lstStyle/>
          <a:p>
            <a:r>
              <a:rPr lang="fi-FI" sz="2800" b="1" smtClean="0"/>
              <a:t>Mitkä asiat vaikuttivat kuluttajan</a:t>
            </a:r>
            <a:br>
              <a:rPr lang="fi-FI" sz="2800" b="1" smtClean="0"/>
            </a:br>
            <a:r>
              <a:rPr lang="fi-FI" sz="2800" b="1" smtClean="0"/>
              <a:t>ostopäätöksiin lihaa ostettaesa 2012</a:t>
            </a:r>
            <a:endParaRPr lang="fi-FI" sz="2800" b="1" dirty="0"/>
          </a:p>
        </p:txBody>
      </p:sp>
      <p:sp>
        <p:nvSpPr>
          <p:cNvPr id="4" name="Sisällön paikkamerkki 3"/>
          <p:cNvSpPr>
            <a:spLocks noGrp="1"/>
          </p:cNvSpPr>
          <p:nvPr>
            <p:ph idx="1"/>
          </p:nvPr>
        </p:nvSpPr>
        <p:spPr>
          <a:xfrm>
            <a:off x="668695" y="1483393"/>
            <a:ext cx="7775098" cy="3260057"/>
          </a:xfrm>
        </p:spPr>
        <p:txBody>
          <a:bodyPr/>
          <a:lstStyle/>
          <a:p>
            <a:r>
              <a:rPr lang="fi-FI" u="sng" smtClean="0"/>
              <a:t>Spontaanit vastaukset</a:t>
            </a:r>
            <a:r>
              <a:rPr lang="fi-FI" smtClean="0"/>
              <a:t>					</a:t>
            </a:r>
            <a:r>
              <a:rPr lang="fi-FI" u="sng" smtClean="0"/>
              <a:t>Vaihtoehdoista valittuna</a:t>
            </a:r>
          </a:p>
          <a:p>
            <a:pPr marL="285750" indent="-285750">
              <a:buFont typeface="Arial" panose="020B0604020202020204" pitchFamily="34" charset="0"/>
              <a:buChar char="•"/>
            </a:pPr>
            <a:r>
              <a:rPr lang="fi-FI" smtClean="0"/>
              <a:t>Hinta, edullisuus 40% 				* Tuoreus</a:t>
            </a:r>
          </a:p>
          <a:p>
            <a:pPr marL="285750" indent="-285750">
              <a:buFont typeface="Arial" panose="020B0604020202020204" pitchFamily="34" charset="0"/>
              <a:buChar char="•"/>
            </a:pPr>
            <a:r>
              <a:rPr lang="fi-FI" smtClean="0"/>
              <a:t>Kotimaisuus, alkuperä 26%			* Hinta</a:t>
            </a:r>
          </a:p>
          <a:p>
            <a:pPr marL="285750" indent="-285750">
              <a:buFont typeface="Arial" panose="020B0604020202020204" pitchFamily="34" charset="0"/>
              <a:buChar char="•"/>
            </a:pPr>
            <a:r>
              <a:rPr lang="fi-FI" smtClean="0"/>
              <a:t>Laatu 18%						* Kotimaisuus</a:t>
            </a:r>
          </a:p>
          <a:p>
            <a:pPr marL="285750" indent="-285750">
              <a:buFont typeface="Arial" panose="020B0604020202020204" pitchFamily="34" charset="0"/>
              <a:buChar char="•"/>
            </a:pPr>
            <a:r>
              <a:rPr lang="fi-FI" smtClean="0"/>
              <a:t>Tuoreus, päiväys 11%				* Eläinten hyvinvoinnista </a:t>
            </a:r>
          </a:p>
          <a:p>
            <a:pPr marL="285750" indent="-285750">
              <a:buFont typeface="Arial" panose="020B0604020202020204" pitchFamily="34" charset="0"/>
              <a:buChar char="•"/>
            </a:pPr>
            <a:r>
              <a:rPr lang="fi-FI" smtClean="0"/>
              <a:t>Käyttötarkoitus, tarve 11%			   Huolehdittu – noin 8% vast.</a:t>
            </a:r>
          </a:p>
          <a:p>
            <a:pPr marL="285750" indent="-285750">
              <a:buFont typeface="Arial" panose="020B0604020202020204" pitchFamily="34" charset="0"/>
              <a:buChar char="•"/>
            </a:pPr>
            <a:r>
              <a:rPr lang="fi-FI" smtClean="0"/>
              <a:t>Jne.</a:t>
            </a:r>
            <a:br>
              <a:rPr lang="fi-FI" smtClean="0"/>
            </a:br>
            <a:endParaRPr lang="fi-FI" smtClean="0"/>
          </a:p>
          <a:p>
            <a:r>
              <a:rPr lang="fi-FI" smtClean="0"/>
              <a:t>Hyvinvointia ei kysytty.      (TNS – liha-ala 2012)</a:t>
            </a:r>
            <a:endParaRPr lang="fi-FI"/>
          </a:p>
        </p:txBody>
      </p:sp>
      <p:sp>
        <p:nvSpPr>
          <p:cNvPr id="5" name="Päivämäärän paikkamerkki 4"/>
          <p:cNvSpPr>
            <a:spLocks noGrp="1"/>
          </p:cNvSpPr>
          <p:nvPr>
            <p:ph type="dt" sz="half" idx="10"/>
          </p:nvPr>
        </p:nvSpPr>
        <p:spPr/>
        <p:txBody>
          <a:bodyPr/>
          <a:lstStyle/>
          <a:p>
            <a:pPr>
              <a:defRPr/>
            </a:pPr>
            <a:r>
              <a:rPr lang="fi-FI" smtClean="0"/>
              <a:t>10.10.2013</a:t>
            </a:r>
            <a:endParaRPr lang="fi-FI"/>
          </a:p>
        </p:txBody>
      </p:sp>
      <p:sp>
        <p:nvSpPr>
          <p:cNvPr id="6" name="Alatunnisteen paikkamerkki 5"/>
          <p:cNvSpPr>
            <a:spLocks noGrp="1"/>
          </p:cNvSpPr>
          <p:nvPr>
            <p:ph type="ftr" sz="quarter" idx="11"/>
          </p:nvPr>
        </p:nvSpPr>
        <p:spPr/>
        <p:txBody>
          <a:bodyPr/>
          <a:lstStyle/>
          <a:p>
            <a:pPr>
              <a:defRPr/>
            </a:pPr>
            <a:r>
              <a:rPr lang="fi-FI" smtClean="0"/>
              <a:t>TEH ry, seminaari Jyväskylässä</a:t>
            </a:r>
            <a:endParaRPr lang="fi-FI"/>
          </a:p>
        </p:txBody>
      </p:sp>
    </p:spTree>
    <p:extLst>
      <p:ext uri="{BB962C8B-B14F-4D97-AF65-F5344CB8AC3E}">
        <p14:creationId xmlns:p14="http://schemas.microsoft.com/office/powerpoint/2010/main" val="170276632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8695" y="284148"/>
            <a:ext cx="7764775" cy="613709"/>
          </a:xfrm>
        </p:spPr>
        <p:txBody>
          <a:bodyPr/>
          <a:lstStyle/>
          <a:p>
            <a:r>
              <a:rPr lang="fi-FI" sz="2800" b="1" smtClean="0"/>
              <a:t>Mitkä asiat vaikuttivat kuluttajan</a:t>
            </a:r>
            <a:br>
              <a:rPr lang="fi-FI" sz="2800" b="1" smtClean="0"/>
            </a:br>
            <a:r>
              <a:rPr lang="fi-FI" sz="2800" b="1" smtClean="0"/>
              <a:t>ostopäätöksiin lihaa ostettaesa 2012</a:t>
            </a:r>
            <a:endParaRPr lang="fi-FI" sz="2800" b="1" dirty="0"/>
          </a:p>
        </p:txBody>
      </p:sp>
      <p:sp>
        <p:nvSpPr>
          <p:cNvPr id="4" name="Sisällön paikkamerkki 3"/>
          <p:cNvSpPr>
            <a:spLocks noGrp="1"/>
          </p:cNvSpPr>
          <p:nvPr>
            <p:ph idx="1"/>
          </p:nvPr>
        </p:nvSpPr>
        <p:spPr>
          <a:xfrm>
            <a:off x="668695" y="1483393"/>
            <a:ext cx="7775098" cy="3260057"/>
          </a:xfrm>
        </p:spPr>
        <p:txBody>
          <a:bodyPr/>
          <a:lstStyle/>
          <a:p>
            <a:r>
              <a:rPr lang="fi-FI" u="sng" smtClean="0"/>
              <a:t>Spontaanit vastaukset</a:t>
            </a:r>
            <a:r>
              <a:rPr lang="fi-FI" smtClean="0"/>
              <a:t>					</a:t>
            </a:r>
            <a:r>
              <a:rPr lang="fi-FI" u="sng" smtClean="0"/>
              <a:t>Vaihtoehdoista valittuna</a:t>
            </a:r>
          </a:p>
          <a:p>
            <a:pPr marL="285750" indent="-285750">
              <a:buFont typeface="Arial" panose="020B0604020202020204" pitchFamily="34" charset="0"/>
              <a:buChar char="•"/>
            </a:pPr>
            <a:r>
              <a:rPr lang="fi-FI" smtClean="0"/>
              <a:t>Hinta, edullisuus 40% 				* Tuoreus</a:t>
            </a:r>
          </a:p>
          <a:p>
            <a:pPr marL="285750" indent="-285750">
              <a:buFont typeface="Arial" panose="020B0604020202020204" pitchFamily="34" charset="0"/>
              <a:buChar char="•"/>
            </a:pPr>
            <a:r>
              <a:rPr lang="fi-FI" smtClean="0"/>
              <a:t>Kotimaisuus, alkuperä 26%			* Hinta</a:t>
            </a:r>
          </a:p>
          <a:p>
            <a:pPr marL="285750" indent="-285750">
              <a:buFont typeface="Arial" panose="020B0604020202020204" pitchFamily="34" charset="0"/>
              <a:buChar char="•"/>
            </a:pPr>
            <a:r>
              <a:rPr lang="fi-FI" smtClean="0"/>
              <a:t>Laatu 18%						* Kotimaisuus</a:t>
            </a:r>
          </a:p>
          <a:p>
            <a:pPr marL="285750" indent="-285750">
              <a:buFont typeface="Arial" panose="020B0604020202020204" pitchFamily="34" charset="0"/>
              <a:buChar char="•"/>
            </a:pPr>
            <a:r>
              <a:rPr lang="fi-FI" smtClean="0"/>
              <a:t>Tuoreus, päiväys 11%				* Eläinten hyvinvoinnista </a:t>
            </a:r>
          </a:p>
          <a:p>
            <a:pPr marL="285750" indent="-285750">
              <a:buFont typeface="Arial" panose="020B0604020202020204" pitchFamily="34" charset="0"/>
              <a:buChar char="•"/>
            </a:pPr>
            <a:r>
              <a:rPr lang="fi-FI" smtClean="0"/>
              <a:t>Käyttötarkoitus, tarve 11%			   Huolehdittu – noin 8% vast.</a:t>
            </a:r>
          </a:p>
          <a:p>
            <a:pPr marL="285750" indent="-285750">
              <a:buFont typeface="Arial" panose="020B0604020202020204" pitchFamily="34" charset="0"/>
              <a:buChar char="•"/>
            </a:pPr>
            <a:r>
              <a:rPr lang="fi-FI" smtClean="0"/>
              <a:t>Jne.</a:t>
            </a:r>
            <a:br>
              <a:rPr lang="fi-FI" smtClean="0"/>
            </a:br>
            <a:endParaRPr lang="fi-FI" smtClean="0"/>
          </a:p>
          <a:p>
            <a:r>
              <a:rPr lang="fi-FI" smtClean="0"/>
              <a:t>Hyvinvointia ei kysytty. </a:t>
            </a:r>
            <a:endParaRPr lang="fi-FI"/>
          </a:p>
        </p:txBody>
      </p:sp>
      <p:sp>
        <p:nvSpPr>
          <p:cNvPr id="5" name="Päivämäärän paikkamerkki 4"/>
          <p:cNvSpPr>
            <a:spLocks noGrp="1"/>
          </p:cNvSpPr>
          <p:nvPr>
            <p:ph type="dt" sz="half" idx="10"/>
          </p:nvPr>
        </p:nvSpPr>
        <p:spPr/>
        <p:txBody>
          <a:bodyPr/>
          <a:lstStyle/>
          <a:p>
            <a:pPr>
              <a:defRPr/>
            </a:pPr>
            <a:r>
              <a:rPr lang="fi-FI" smtClean="0"/>
              <a:t>10.10.2013</a:t>
            </a:r>
            <a:endParaRPr lang="fi-FI"/>
          </a:p>
        </p:txBody>
      </p:sp>
      <p:sp>
        <p:nvSpPr>
          <p:cNvPr id="6" name="Alatunnisteen paikkamerkki 5"/>
          <p:cNvSpPr>
            <a:spLocks noGrp="1"/>
          </p:cNvSpPr>
          <p:nvPr>
            <p:ph type="ftr" sz="quarter" idx="11"/>
          </p:nvPr>
        </p:nvSpPr>
        <p:spPr/>
        <p:txBody>
          <a:bodyPr/>
          <a:lstStyle/>
          <a:p>
            <a:pPr>
              <a:defRPr/>
            </a:pPr>
            <a:r>
              <a:rPr lang="fi-FI" smtClean="0"/>
              <a:t>TEH ry, seminaari Jyväskylässä</a:t>
            </a:r>
            <a:endParaRPr lang="fi-FI"/>
          </a:p>
        </p:txBody>
      </p:sp>
    </p:spTree>
    <p:extLst>
      <p:ext uri="{BB962C8B-B14F-4D97-AF65-F5344CB8AC3E}">
        <p14:creationId xmlns:p14="http://schemas.microsoft.com/office/powerpoint/2010/main" val="211280974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tsikko 5"/>
          <p:cNvSpPr>
            <a:spLocks noGrp="1"/>
          </p:cNvSpPr>
          <p:nvPr>
            <p:ph type="title"/>
          </p:nvPr>
        </p:nvSpPr>
        <p:spPr/>
        <p:txBody>
          <a:bodyPr/>
          <a:lstStyle/>
          <a:p>
            <a:r>
              <a:rPr lang="fi-FI" sz="2800" b="1" smtClean="0"/>
              <a:t>Kotimaista lihaa arvostetaan</a:t>
            </a:r>
            <a:endParaRPr lang="fi-FI" sz="2800" b="1"/>
          </a:p>
        </p:txBody>
      </p:sp>
      <p:sp>
        <p:nvSpPr>
          <p:cNvPr id="7" name="Sisällön paikkamerkki 6"/>
          <p:cNvSpPr>
            <a:spLocks noGrp="1"/>
          </p:cNvSpPr>
          <p:nvPr>
            <p:ph idx="1"/>
          </p:nvPr>
        </p:nvSpPr>
        <p:spPr/>
        <p:txBody>
          <a:bodyPr/>
          <a:lstStyle/>
          <a:p>
            <a:pPr lvl="2"/>
            <a:r>
              <a:rPr lang="fi-FI" sz="1400"/>
              <a:t>Hinta on selvästi tärkeämpi tekijä miehille ja nuorille naisille</a:t>
            </a:r>
            <a:r>
              <a:rPr lang="fi-FI" sz="1400" smtClean="0"/>
              <a:t>. Erityisen </a:t>
            </a:r>
            <a:r>
              <a:rPr lang="fi-FI" sz="1400"/>
              <a:t>tärkeää </a:t>
            </a:r>
            <a:r>
              <a:rPr lang="fi-FI" sz="1400" smtClean="0"/>
              <a:t>nuoremmille.</a:t>
            </a:r>
          </a:p>
          <a:p>
            <a:pPr lvl="2"/>
            <a:r>
              <a:rPr lang="fi-FI" sz="1400" smtClean="0"/>
              <a:t>Tuoreus korostui </a:t>
            </a:r>
            <a:r>
              <a:rPr lang="fi-FI" sz="1400"/>
              <a:t>45-54-vuotiailla naisilla ja </a:t>
            </a:r>
            <a:r>
              <a:rPr lang="fi-FI" sz="1400" smtClean="0"/>
              <a:t>miehillä </a:t>
            </a:r>
            <a:r>
              <a:rPr lang="fi-FI" sz="1400"/>
              <a:t>sekä yli 65-vuotiailla.</a:t>
            </a:r>
          </a:p>
          <a:p>
            <a:pPr lvl="2"/>
            <a:r>
              <a:rPr lang="fi-FI" sz="1400"/>
              <a:t>Kotimaisuus (46%) on viime vuoden tavoin kolmanneksi tärkein peruste</a:t>
            </a:r>
            <a:r>
              <a:rPr lang="fi-FI" sz="1400" smtClean="0"/>
              <a:t>. </a:t>
            </a:r>
            <a:br>
              <a:rPr lang="fi-FI" sz="1400" smtClean="0"/>
            </a:br>
            <a:endParaRPr lang="fi-FI" sz="1400"/>
          </a:p>
          <a:p>
            <a:pPr lvl="2"/>
            <a:r>
              <a:rPr lang="fi-FI" sz="1400" smtClean="0"/>
              <a:t>Yleisimmät </a:t>
            </a:r>
            <a:r>
              <a:rPr lang="fi-FI" sz="1400"/>
              <a:t>syyt miksi ei syö lihaa ovat eettisiä ja/tai että on kasvissyöjä</a:t>
            </a:r>
            <a:r>
              <a:rPr lang="fi-FI" sz="1400" smtClean="0"/>
              <a:t>. Lihan </a:t>
            </a:r>
            <a:r>
              <a:rPr lang="fi-FI" sz="1400"/>
              <a:t>käyttöä sanoo </a:t>
            </a:r>
            <a:r>
              <a:rPr lang="fi-FI" sz="1400" smtClean="0"/>
              <a:t/>
            </a:r>
            <a:br>
              <a:rPr lang="fi-FI" sz="1400" smtClean="0"/>
            </a:br>
            <a:r>
              <a:rPr lang="fi-FI" sz="1400" smtClean="0"/>
              <a:t>    lisänneensä </a:t>
            </a:r>
            <a:r>
              <a:rPr lang="fi-FI" sz="1400"/>
              <a:t>3 % vastaajista ja 10 % vähentäneensä </a:t>
            </a:r>
            <a:r>
              <a:rPr lang="fi-FI" sz="1400" smtClean="0"/>
              <a:t>käyttöä. Eniten </a:t>
            </a:r>
            <a:r>
              <a:rPr lang="fi-FI" sz="1400"/>
              <a:t>lisääjiä on </a:t>
            </a:r>
            <a:r>
              <a:rPr lang="fi-FI" sz="1400" smtClean="0"/>
              <a:t>25-34- vee</a:t>
            </a:r>
            <a:br>
              <a:rPr lang="fi-FI" sz="1400" smtClean="0"/>
            </a:br>
            <a:r>
              <a:rPr lang="fi-FI" sz="1400" smtClean="0"/>
              <a:t>    </a:t>
            </a:r>
            <a:r>
              <a:rPr lang="fi-FI" sz="1400"/>
              <a:t>miesten joukossa (12%) ja vähentäjiä 15-34-vuotiaiden naisten (12-14</a:t>
            </a:r>
            <a:r>
              <a:rPr lang="fi-FI" sz="1400" smtClean="0"/>
              <a:t>%).</a:t>
            </a:r>
          </a:p>
          <a:p>
            <a:pPr lvl="2"/>
            <a:r>
              <a:rPr lang="fi-FI" sz="1400"/>
              <a:t>Yleisimmät syyt lihan käytön </a:t>
            </a:r>
            <a:r>
              <a:rPr lang="fi-FI" sz="1400">
                <a:solidFill>
                  <a:srgbClr val="FF0000"/>
                </a:solidFill>
              </a:rPr>
              <a:t>vähentämiseen</a:t>
            </a:r>
            <a:r>
              <a:rPr lang="fi-FI" sz="1400"/>
              <a:t> ovat hinta, </a:t>
            </a:r>
            <a:r>
              <a:rPr lang="fi-FI" sz="1400">
                <a:solidFill>
                  <a:srgbClr val="FF0000"/>
                </a:solidFill>
              </a:rPr>
              <a:t>eettiset- tai terveydelliset </a:t>
            </a:r>
            <a:r>
              <a:rPr lang="fi-FI" sz="1400"/>
              <a:t>syyt</a:t>
            </a:r>
            <a:r>
              <a:rPr lang="fi-FI" sz="1400" smtClean="0"/>
              <a:t>.</a:t>
            </a:r>
            <a:br>
              <a:rPr lang="fi-FI" sz="1400" smtClean="0"/>
            </a:br>
            <a:endParaRPr lang="fi-FI" sz="1400" smtClean="0"/>
          </a:p>
          <a:p>
            <a:pPr lvl="2"/>
            <a:r>
              <a:rPr lang="fi-FI" sz="1400"/>
              <a:t>Muutostoiveita lihalajeihin ja –tuotteisiin esitti joka kuudes</a:t>
            </a:r>
            <a:r>
              <a:rPr lang="fi-FI" sz="1400" smtClean="0"/>
              <a:t>. Toiveet </a:t>
            </a:r>
            <a:r>
              <a:rPr lang="fi-FI" sz="1400"/>
              <a:t>enimmäkseen liittyivät </a:t>
            </a:r>
            <a:r>
              <a:rPr lang="fi-FI" sz="1400" smtClean="0"/>
              <a:t/>
            </a:r>
            <a:br>
              <a:rPr lang="fi-FI" sz="1400" smtClean="0"/>
            </a:br>
            <a:r>
              <a:rPr lang="fi-FI" sz="1400" smtClean="0"/>
              <a:t>    hintaan </a:t>
            </a:r>
            <a:r>
              <a:rPr lang="fi-FI" sz="1400"/>
              <a:t>ja </a:t>
            </a:r>
            <a:r>
              <a:rPr lang="fi-FI" sz="1400" smtClean="0"/>
              <a:t>saatavuuteen </a:t>
            </a:r>
            <a:r>
              <a:rPr lang="fi-FI" sz="1400"/>
              <a:t>(luomua, naturellia, kotimaista enemmän</a:t>
            </a:r>
            <a:r>
              <a:rPr lang="fi-FI" sz="1400" smtClean="0"/>
              <a:t>).</a:t>
            </a:r>
            <a:r>
              <a:rPr lang="fi-FI" sz="1300" smtClean="0"/>
              <a:t/>
            </a:r>
            <a:br>
              <a:rPr lang="fi-FI" sz="1300" smtClean="0"/>
            </a:br>
            <a:endParaRPr lang="fi-FI" sz="1300" smtClean="0"/>
          </a:p>
          <a:p>
            <a:pPr lvl="2" indent="0">
              <a:buNone/>
            </a:pPr>
            <a:r>
              <a:rPr lang="fi-FI" sz="1400" smtClean="0">
                <a:latin typeface="Arial" pitchFamily="34" charset="0"/>
                <a:cs typeface="Arial" pitchFamily="34" charset="0"/>
              </a:rPr>
              <a:t>Suomalaisen lihan laatuu luotetaan – enemmän kuin tuontilihan. Huolestuttavissa asioissa noususuunnassa on </a:t>
            </a:r>
            <a:r>
              <a:rPr lang="fi-FI" sz="1400" smtClean="0">
                <a:solidFill>
                  <a:srgbClr val="FF0000"/>
                </a:solidFill>
                <a:latin typeface="Arial" pitchFamily="34" charset="0"/>
                <a:cs typeface="Arial" pitchFamily="34" charset="0"/>
              </a:rPr>
              <a:t>eettiset kysymykset/eläinten kohtelu</a:t>
            </a:r>
          </a:p>
          <a:p>
            <a:pPr marL="285750" indent="-285750">
              <a:buFont typeface="Arial" panose="020B0604020202020204" pitchFamily="34" charset="0"/>
              <a:buChar char="•"/>
            </a:pPr>
            <a:endParaRPr lang="fi-FI">
              <a:latin typeface="Arial" pitchFamily="34" charset="0"/>
              <a:cs typeface="Arial" pitchFamily="34" charset="0"/>
            </a:endParaRPr>
          </a:p>
          <a:p>
            <a:endParaRPr lang="fi-FI"/>
          </a:p>
        </p:txBody>
      </p:sp>
      <p:sp>
        <p:nvSpPr>
          <p:cNvPr id="4" name="Päivämäärän paikkamerkki 3"/>
          <p:cNvSpPr>
            <a:spLocks noGrp="1"/>
          </p:cNvSpPr>
          <p:nvPr>
            <p:ph type="dt" sz="half" idx="10"/>
          </p:nvPr>
        </p:nvSpPr>
        <p:spPr/>
        <p:txBody>
          <a:bodyPr/>
          <a:lstStyle/>
          <a:p>
            <a:pPr>
              <a:defRPr/>
            </a:pPr>
            <a:r>
              <a:rPr lang="fi-FI" smtClean="0"/>
              <a:t>10.10.2013</a:t>
            </a:r>
            <a:endParaRPr lang="fi-FI"/>
          </a:p>
        </p:txBody>
      </p:sp>
      <p:sp>
        <p:nvSpPr>
          <p:cNvPr id="5" name="Alatunnisteen paikkamerkki 4"/>
          <p:cNvSpPr>
            <a:spLocks noGrp="1"/>
          </p:cNvSpPr>
          <p:nvPr>
            <p:ph type="ftr" sz="quarter" idx="11"/>
          </p:nvPr>
        </p:nvSpPr>
        <p:spPr/>
        <p:txBody>
          <a:bodyPr/>
          <a:lstStyle/>
          <a:p>
            <a:pPr>
              <a:defRPr/>
            </a:pPr>
            <a:r>
              <a:rPr lang="fi-FI" smtClean="0"/>
              <a:t>TEH ry, seminaari Jyväskylässä</a:t>
            </a:r>
            <a:endParaRPr lang="fi-FI"/>
          </a:p>
        </p:txBody>
      </p:sp>
    </p:spTree>
    <p:extLst>
      <p:ext uri="{BB962C8B-B14F-4D97-AF65-F5344CB8AC3E}">
        <p14:creationId xmlns:p14="http://schemas.microsoft.com/office/powerpoint/2010/main" val="17392877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Otsikko 3"/>
          <p:cNvSpPr>
            <a:spLocks noGrp="1"/>
          </p:cNvSpPr>
          <p:nvPr>
            <p:ph type="title"/>
          </p:nvPr>
        </p:nvSpPr>
        <p:spPr/>
        <p:txBody>
          <a:bodyPr/>
          <a:lstStyle/>
          <a:p>
            <a:r>
              <a:rPr lang="fi-FI" sz="2800" b="1" smtClean="0"/>
              <a:t>Vastuullisuuden argumentointi-tutkimushanke 2013 </a:t>
            </a:r>
            <a:endParaRPr lang="fi-FI" sz="2800" b="1" dirty="0" smtClean="0"/>
          </a:p>
        </p:txBody>
      </p:sp>
      <p:sp>
        <p:nvSpPr>
          <p:cNvPr id="3075" name="Sisällön paikkamerkki 4"/>
          <p:cNvSpPr>
            <a:spLocks noGrp="1"/>
          </p:cNvSpPr>
          <p:nvPr>
            <p:ph idx="1"/>
          </p:nvPr>
        </p:nvSpPr>
        <p:spPr>
          <a:xfrm>
            <a:off x="658372" y="1125770"/>
            <a:ext cx="7775098" cy="2571102"/>
          </a:xfrm>
        </p:spPr>
        <p:txBody>
          <a:bodyPr/>
          <a:lstStyle/>
          <a:p>
            <a:pPr marL="0" indent="0">
              <a:buNone/>
              <a:defRPr/>
            </a:pPr>
            <a:endParaRPr lang="fi-FI" sz="2400" dirty="0" smtClean="0"/>
          </a:p>
          <a:p>
            <a:pPr>
              <a:defRPr/>
            </a:pPr>
            <a:r>
              <a:rPr lang="fi-FI" dirty="0" smtClean="0"/>
              <a:t>Vaiheessa 3 toteutettiin kvantitatiivinen tutkimus, joka antaa tietoa erilaisten kuluttajaryhmien määrästä sekä piirtää erilaisten vastuullisuusvalintojen ”</a:t>
            </a:r>
            <a:r>
              <a:rPr lang="fi-FI" smtClean="0"/>
              <a:t>profiilit”</a:t>
            </a:r>
            <a:br>
              <a:rPr lang="fi-FI" smtClean="0"/>
            </a:br>
            <a:endParaRPr lang="fi-FI" dirty="0" smtClean="0"/>
          </a:p>
          <a:p>
            <a:pPr>
              <a:defRPr/>
            </a:pPr>
            <a:r>
              <a:rPr lang="fi-FI" dirty="0" smtClean="0"/>
              <a:t>Pari kommenttia aiemmasta kvalitatiivisesta esitutkimuksesta</a:t>
            </a:r>
          </a:p>
          <a:p>
            <a:pPr>
              <a:defRPr/>
            </a:pPr>
            <a:r>
              <a:rPr lang="fi-FI" dirty="0" smtClean="0"/>
              <a:t>2000 vastaajaa, sähköinen kysely toteutettiin kesäkuussa 2013</a:t>
            </a:r>
          </a:p>
          <a:p>
            <a:pPr marL="0" indent="0">
              <a:buNone/>
              <a:defRPr/>
            </a:pPr>
            <a:endParaRPr lang="fi-FI" sz="2400" dirty="0" smtClean="0"/>
          </a:p>
          <a:p>
            <a:pPr marL="0" indent="0">
              <a:buNone/>
              <a:defRPr/>
            </a:pPr>
            <a:endParaRPr lang="fi-FI" sz="2400" dirty="0" smtClean="0"/>
          </a:p>
          <a:p>
            <a:pPr marL="0" indent="0">
              <a:buNone/>
              <a:defRPr/>
            </a:pPr>
            <a:endParaRPr lang="fi-FI" sz="2400" dirty="0" smtClean="0"/>
          </a:p>
        </p:txBody>
      </p:sp>
      <p:sp>
        <p:nvSpPr>
          <p:cNvPr id="2" name="Päivämäärän paikkamerkki 1"/>
          <p:cNvSpPr>
            <a:spLocks noGrp="1"/>
          </p:cNvSpPr>
          <p:nvPr>
            <p:ph type="dt" sz="half" idx="10"/>
          </p:nvPr>
        </p:nvSpPr>
        <p:spPr/>
        <p:txBody>
          <a:bodyPr/>
          <a:lstStyle/>
          <a:p>
            <a:pPr>
              <a:defRPr/>
            </a:pPr>
            <a:r>
              <a:rPr lang="fi-FI" smtClean="0"/>
              <a:t>10.10.2013</a:t>
            </a:r>
            <a:endParaRPr lang="fi-FI"/>
          </a:p>
        </p:txBody>
      </p:sp>
      <p:sp>
        <p:nvSpPr>
          <p:cNvPr id="3" name="Alatunnisteen paikkamerkki 2"/>
          <p:cNvSpPr>
            <a:spLocks noGrp="1"/>
          </p:cNvSpPr>
          <p:nvPr>
            <p:ph type="ftr" sz="quarter" idx="11"/>
          </p:nvPr>
        </p:nvSpPr>
        <p:spPr/>
        <p:txBody>
          <a:bodyPr/>
          <a:lstStyle/>
          <a:p>
            <a:pPr>
              <a:defRPr/>
            </a:pPr>
            <a:r>
              <a:rPr lang="fi-FI" smtClean="0"/>
              <a:t>TEH ry, seminaari Jyväskylässä</a:t>
            </a:r>
            <a:endParaRPr lang="fi-FI"/>
          </a:p>
        </p:txBody>
      </p:sp>
    </p:spTree>
    <p:extLst>
      <p:ext uri="{BB962C8B-B14F-4D97-AF65-F5344CB8AC3E}">
        <p14:creationId xmlns:p14="http://schemas.microsoft.com/office/powerpoint/2010/main" val="92412909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1"/>
          <p:cNvSpPr txBox="1">
            <a:spLocks noChangeArrowheads="1"/>
          </p:cNvSpPr>
          <p:nvPr/>
        </p:nvSpPr>
        <p:spPr bwMode="auto">
          <a:xfrm>
            <a:off x="482235" y="544674"/>
            <a:ext cx="8216640" cy="59406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lvl1pPr eaLnBrk="0" hangingPunct="0">
              <a:lnSpc>
                <a:spcPct val="101000"/>
              </a:lnSpc>
              <a:spcAft>
                <a:spcPts val="1425"/>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3200">
                <a:solidFill>
                  <a:srgbClr val="4C4C4C"/>
                </a:solidFill>
                <a:latin typeface="Verdana" pitchFamily="34" charset="0"/>
                <a:ea typeface="Microsoft YaHei" pitchFamily="34" charset="-122"/>
              </a:defRPr>
            </a:lvl1pPr>
            <a:lvl2pPr eaLnBrk="0" hangingPunct="0">
              <a:lnSpc>
                <a:spcPct val="101000"/>
              </a:lnSpc>
              <a:spcAft>
                <a:spcPts val="1138"/>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800">
                <a:solidFill>
                  <a:srgbClr val="4C4C4C"/>
                </a:solidFill>
                <a:latin typeface="Verdana" pitchFamily="34" charset="0"/>
                <a:ea typeface="Microsoft YaHei" pitchFamily="34" charset="-122"/>
              </a:defRPr>
            </a:lvl2pPr>
            <a:lvl3pPr eaLnBrk="0" hangingPunct="0">
              <a:lnSpc>
                <a:spcPct val="101000"/>
              </a:lnSpc>
              <a:spcAft>
                <a:spcPts val="85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400">
                <a:solidFill>
                  <a:srgbClr val="4C4C4C"/>
                </a:solidFill>
                <a:latin typeface="Verdana" pitchFamily="34" charset="0"/>
                <a:ea typeface="Microsoft YaHei" pitchFamily="34" charset="-122"/>
              </a:defRPr>
            </a:lvl3pPr>
            <a:lvl4pPr eaLnBrk="0" hangingPunct="0">
              <a:lnSpc>
                <a:spcPct val="101000"/>
              </a:lnSpc>
              <a:spcAft>
                <a:spcPts val="575"/>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000">
                <a:solidFill>
                  <a:srgbClr val="4C4C4C"/>
                </a:solidFill>
                <a:latin typeface="Verdana" pitchFamily="34" charset="0"/>
                <a:ea typeface="Microsoft YaHei" pitchFamily="34" charset="-122"/>
              </a:defRPr>
            </a:lvl4pPr>
            <a:lvl5pPr eaLnBrk="0" hangingPunct="0">
              <a:lnSpc>
                <a:spcPct val="101000"/>
              </a:lnSpc>
              <a:spcAft>
                <a:spcPts val="288"/>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000">
                <a:solidFill>
                  <a:srgbClr val="4C4C4C"/>
                </a:solidFill>
                <a:latin typeface="Verdana" pitchFamily="34" charset="0"/>
                <a:ea typeface="Microsoft YaHei" pitchFamily="34" charset="-122"/>
              </a:defRPr>
            </a:lvl5pPr>
            <a:lvl6pPr marL="2514600" indent="-228600" defTabSz="449263" eaLnBrk="0" fontAlgn="base" hangingPunct="0">
              <a:lnSpc>
                <a:spcPct val="101000"/>
              </a:lnSpc>
              <a:spcBef>
                <a:spcPct val="0"/>
              </a:spcBef>
              <a:spcAft>
                <a:spcPts val="288"/>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000">
                <a:solidFill>
                  <a:srgbClr val="4C4C4C"/>
                </a:solidFill>
                <a:latin typeface="Verdana" pitchFamily="34" charset="0"/>
                <a:ea typeface="Microsoft YaHei" pitchFamily="34" charset="-122"/>
              </a:defRPr>
            </a:lvl6pPr>
            <a:lvl7pPr marL="2971800" indent="-228600" defTabSz="449263" eaLnBrk="0" fontAlgn="base" hangingPunct="0">
              <a:lnSpc>
                <a:spcPct val="101000"/>
              </a:lnSpc>
              <a:spcBef>
                <a:spcPct val="0"/>
              </a:spcBef>
              <a:spcAft>
                <a:spcPts val="288"/>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000">
                <a:solidFill>
                  <a:srgbClr val="4C4C4C"/>
                </a:solidFill>
                <a:latin typeface="Verdana" pitchFamily="34" charset="0"/>
                <a:ea typeface="Microsoft YaHei" pitchFamily="34" charset="-122"/>
              </a:defRPr>
            </a:lvl7pPr>
            <a:lvl8pPr marL="3429000" indent="-228600" defTabSz="449263" eaLnBrk="0" fontAlgn="base" hangingPunct="0">
              <a:lnSpc>
                <a:spcPct val="101000"/>
              </a:lnSpc>
              <a:spcBef>
                <a:spcPct val="0"/>
              </a:spcBef>
              <a:spcAft>
                <a:spcPts val="288"/>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000">
                <a:solidFill>
                  <a:srgbClr val="4C4C4C"/>
                </a:solidFill>
                <a:latin typeface="Verdana" pitchFamily="34" charset="0"/>
                <a:ea typeface="Microsoft YaHei" pitchFamily="34" charset="-122"/>
              </a:defRPr>
            </a:lvl8pPr>
            <a:lvl9pPr marL="3886200" indent="-228600" defTabSz="449263" eaLnBrk="0" fontAlgn="base" hangingPunct="0">
              <a:lnSpc>
                <a:spcPct val="101000"/>
              </a:lnSpc>
              <a:spcBef>
                <a:spcPct val="0"/>
              </a:spcBef>
              <a:spcAft>
                <a:spcPts val="288"/>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000">
                <a:solidFill>
                  <a:srgbClr val="4C4C4C"/>
                </a:solidFill>
                <a:latin typeface="Verdana" pitchFamily="34" charset="0"/>
                <a:ea typeface="Microsoft YaHei" pitchFamily="34" charset="-122"/>
              </a:defRPr>
            </a:lvl9pPr>
          </a:lstStyle>
          <a:p>
            <a:pPr eaLnBrk="1">
              <a:spcAft>
                <a:spcPct val="0"/>
              </a:spcAft>
            </a:pPr>
            <a:r>
              <a:rPr lang="fi-FI" altLang="fi-FI" sz="2800" b="1" dirty="0">
                <a:solidFill>
                  <a:schemeClr val="accent1"/>
                </a:solidFill>
                <a:effectLst>
                  <a:outerShdw blurRad="38100" dist="38100" dir="2700000" algn="tl">
                    <a:srgbClr val="000000">
                      <a:alpha val="43137"/>
                    </a:srgbClr>
                  </a:outerShdw>
                </a:effectLst>
                <a:latin typeface="Calibri" panose="020F0502020204030204" pitchFamily="34" charset="0"/>
                <a:cs typeface="Arial" charset="0"/>
              </a:rPr>
              <a:t>Tärkeää vastuullisuusaiheessa</a:t>
            </a:r>
          </a:p>
          <a:p>
            <a:pPr eaLnBrk="1">
              <a:spcAft>
                <a:spcPct val="0"/>
              </a:spcAft>
            </a:pPr>
            <a:r>
              <a:rPr lang="fi-FI" altLang="fi-FI" sz="900" b="1" dirty="0">
                <a:solidFill>
                  <a:srgbClr val="999999"/>
                </a:solidFill>
                <a:cs typeface="Arial" charset="0"/>
              </a:rPr>
              <a:t>Miten tärkeitä omasta mielestäsi seuraavat asiat ovat vastuullisuus-aiheessa? </a:t>
            </a:r>
          </a:p>
          <a:p>
            <a:pPr eaLnBrk="1">
              <a:spcAft>
                <a:spcPct val="0"/>
              </a:spcAft>
            </a:pPr>
            <a:r>
              <a:rPr lang="fi-FI" altLang="fi-FI" sz="900" b="1" i="1" dirty="0">
                <a:solidFill>
                  <a:srgbClr val="999999"/>
                </a:solidFill>
                <a:cs typeface="Arial" charset="0"/>
              </a:rPr>
              <a:t>erittäin tärkeää vastuullisuus-aihees</a:t>
            </a:r>
            <a:r>
              <a:rPr lang="fi-FI" altLang="fi-FI" sz="900" i="1" dirty="0">
                <a:solidFill>
                  <a:srgbClr val="999999"/>
                </a:solidFill>
                <a:cs typeface="Arial" charset="0"/>
              </a:rPr>
              <a:t>sa	 7 6 </a:t>
            </a:r>
            <a:r>
              <a:rPr lang="fi-FI" altLang="fi-FI" sz="900" b="1" i="1" dirty="0">
                <a:solidFill>
                  <a:srgbClr val="999999"/>
                </a:solidFill>
                <a:cs typeface="Arial" charset="0"/>
              </a:rPr>
              <a:t>5 4 3 2 1 	ei lainkaan tärkeää </a:t>
            </a:r>
            <a:r>
              <a:rPr lang="fi-FI" altLang="fi-FI" sz="900" b="1" dirty="0">
                <a:solidFill>
                  <a:srgbClr val="999999"/>
                </a:solidFill>
                <a:cs typeface="Arial" charset="0"/>
              </a:rPr>
              <a:t>vastuullisuus-aiheessa </a:t>
            </a:r>
          </a:p>
        </p:txBody>
      </p:sp>
      <p:graphicFrame>
        <p:nvGraphicFramePr>
          <p:cNvPr id="13315" name="Object 2"/>
          <p:cNvGraphicFramePr>
            <a:graphicFrameLocks noChangeAspect="1"/>
          </p:cNvGraphicFramePr>
          <p:nvPr>
            <p:extLst>
              <p:ext uri="{D42A27DB-BD31-4B8C-83A1-F6EECF244321}">
                <p14:modId xmlns:p14="http://schemas.microsoft.com/office/powerpoint/2010/main" val="3464756767"/>
              </p:ext>
            </p:extLst>
          </p:nvPr>
        </p:nvGraphicFramePr>
        <p:xfrm>
          <a:off x="215171" y="1343025"/>
          <a:ext cx="8572012" cy="3476839"/>
        </p:xfrm>
        <a:graphic>
          <a:graphicData uri="http://schemas.openxmlformats.org/presentationml/2006/ole">
            <mc:AlternateContent xmlns:mc="http://schemas.openxmlformats.org/markup-compatibility/2006">
              <mc:Choice xmlns:v="urn:schemas-microsoft-com:vml" Requires="v">
                <p:oleObj spid="_x0000_s2092" r:id="rId4" imgW="9720000" imgH="5256000" progId="">
                  <p:embed/>
                </p:oleObj>
              </mc:Choice>
              <mc:Fallback>
                <p:oleObj r:id="rId4" imgW="9720000" imgH="5256000"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171" y="1343025"/>
                        <a:ext cx="8572012" cy="3476839"/>
                      </a:xfrm>
                      <a:prstGeom prst="rect">
                        <a:avLst/>
                      </a:prstGeom>
                      <a:noFill/>
                      <a:ln>
                        <a:noFill/>
                      </a:ln>
                      <a:effectLst/>
                      <a:extLst/>
                    </p:spPr>
                  </p:pic>
                </p:oleObj>
              </mc:Fallback>
            </mc:AlternateContent>
          </a:graphicData>
        </a:graphic>
      </p:graphicFrame>
      <p:sp>
        <p:nvSpPr>
          <p:cNvPr id="2" name="Nuoli oikealle 1"/>
          <p:cNvSpPr/>
          <p:nvPr/>
        </p:nvSpPr>
        <p:spPr bwMode="auto">
          <a:xfrm>
            <a:off x="771625" y="2447879"/>
            <a:ext cx="576064" cy="270030"/>
          </a:xfrm>
          <a:prstGeom prst="rightArrow">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i-FI" sz="2400" b="0" i="0" u="none" strike="noStrike" cap="none" normalizeH="0" baseline="0" smtClean="0">
              <a:ln>
                <a:noFill/>
              </a:ln>
              <a:solidFill>
                <a:schemeClr val="tx1"/>
              </a:solidFill>
              <a:effectLst/>
              <a:latin typeface="Arial" pitchFamily="34" charset="0"/>
              <a:ea typeface="ＭＳ Ｐゴシック" pitchFamily="34" charset="-128"/>
            </a:endParaRPr>
          </a:p>
        </p:txBody>
      </p:sp>
    </p:spTree>
    <p:extLst>
      <p:ext uri="{BB962C8B-B14F-4D97-AF65-F5344CB8AC3E}">
        <p14:creationId xmlns:p14="http://schemas.microsoft.com/office/powerpoint/2010/main" val="336291611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z="2800" b="1" dirty="0" smtClean="0"/>
              <a:t>Vastuullisuusasenteet yleensä ja suhtautuminen lihaan vaihtelevat</a:t>
            </a:r>
            <a:r>
              <a:rPr lang="fi-FI" sz="3200" dirty="0" smtClean="0"/>
              <a:t>…</a:t>
            </a:r>
            <a:endParaRPr lang="fi-FI" sz="3200" dirty="0"/>
          </a:p>
        </p:txBody>
      </p:sp>
      <p:sp>
        <p:nvSpPr>
          <p:cNvPr id="3" name="Sisällön paikkamerkki 2"/>
          <p:cNvSpPr>
            <a:spLocks noGrp="1"/>
          </p:cNvSpPr>
          <p:nvPr>
            <p:ph idx="1"/>
          </p:nvPr>
        </p:nvSpPr>
        <p:spPr/>
        <p:txBody>
          <a:bodyPr/>
          <a:lstStyle/>
          <a:p>
            <a:endParaRPr lang="fi-FI" sz="2400" smtClean="0"/>
          </a:p>
          <a:p>
            <a:r>
              <a:rPr lang="fi-FI" sz="2400" smtClean="0"/>
              <a:t>Eniten </a:t>
            </a:r>
            <a:r>
              <a:rPr lang="fi-FI" sz="2400" dirty="0" smtClean="0"/>
              <a:t>iän ja sukupuolen mukaan</a:t>
            </a:r>
          </a:p>
        </p:txBody>
      </p:sp>
      <p:graphicFrame>
        <p:nvGraphicFramePr>
          <p:cNvPr id="10" name="Kaavio 9"/>
          <p:cNvGraphicFramePr/>
          <p:nvPr>
            <p:extLst>
              <p:ext uri="{D42A27DB-BD31-4B8C-83A1-F6EECF244321}">
                <p14:modId xmlns:p14="http://schemas.microsoft.com/office/powerpoint/2010/main" val="3242454001"/>
              </p:ext>
            </p:extLst>
          </p:nvPr>
        </p:nvGraphicFramePr>
        <p:xfrm>
          <a:off x="668695" y="1371600"/>
          <a:ext cx="6096000" cy="3050493"/>
        </p:xfrm>
        <a:graphic>
          <a:graphicData uri="http://schemas.openxmlformats.org/drawingml/2006/chart">
            <c:chart xmlns:c="http://schemas.openxmlformats.org/drawingml/2006/chart" xmlns:r="http://schemas.openxmlformats.org/officeDocument/2006/relationships" r:id="rId3"/>
          </a:graphicData>
        </a:graphic>
      </p:graphicFrame>
      <p:sp>
        <p:nvSpPr>
          <p:cNvPr id="4" name="Päivämäärän paikkamerkki 3"/>
          <p:cNvSpPr>
            <a:spLocks noGrp="1"/>
          </p:cNvSpPr>
          <p:nvPr>
            <p:ph type="dt" sz="half" idx="10"/>
          </p:nvPr>
        </p:nvSpPr>
        <p:spPr/>
        <p:txBody>
          <a:bodyPr/>
          <a:lstStyle/>
          <a:p>
            <a:pPr>
              <a:defRPr/>
            </a:pPr>
            <a:r>
              <a:rPr lang="fi-FI" smtClean="0"/>
              <a:t>10.10.2013</a:t>
            </a:r>
            <a:endParaRPr lang="fi-FI"/>
          </a:p>
        </p:txBody>
      </p:sp>
      <p:sp>
        <p:nvSpPr>
          <p:cNvPr id="5" name="Alatunnisteen paikkamerkki 4"/>
          <p:cNvSpPr>
            <a:spLocks noGrp="1"/>
          </p:cNvSpPr>
          <p:nvPr>
            <p:ph type="ftr" sz="quarter" idx="11"/>
          </p:nvPr>
        </p:nvSpPr>
        <p:spPr/>
        <p:txBody>
          <a:bodyPr/>
          <a:lstStyle/>
          <a:p>
            <a:pPr>
              <a:defRPr/>
            </a:pPr>
            <a:r>
              <a:rPr lang="fi-FI" smtClean="0"/>
              <a:t>TEH ry, seminaari Jyväskylässä</a:t>
            </a:r>
            <a:endParaRPr lang="fi-FI"/>
          </a:p>
        </p:txBody>
      </p:sp>
    </p:spTree>
    <p:extLst>
      <p:ext uri="{BB962C8B-B14F-4D97-AF65-F5344CB8AC3E}">
        <p14:creationId xmlns:p14="http://schemas.microsoft.com/office/powerpoint/2010/main" val="1481947714"/>
      </p:ext>
    </p:extLst>
  </p:cSld>
  <p:clrMapOvr>
    <a:masterClrMapping/>
  </p:clrMapOvr>
  <p:timing>
    <p:tnLst>
      <p:par>
        <p:cTn id="1" dur="indefinite" restart="never" nodeType="tmRoot"/>
      </p:par>
    </p:tnLst>
  </p:timing>
</p:sld>
</file>

<file path=ppt/theme/theme1.xml><?xml version="1.0" encoding="utf-8"?>
<a:theme xmlns:a="http://schemas.openxmlformats.org/drawingml/2006/main" name="YhdistVuosi-MTK-esitys-1503">
  <a:themeElements>
    <a:clrScheme name="Mukautettu 9">
      <a:dk1>
        <a:srgbClr val="000000"/>
      </a:dk1>
      <a:lt1>
        <a:srgbClr val="FFFFFF"/>
      </a:lt1>
      <a:dk2>
        <a:srgbClr val="0092D2"/>
      </a:dk2>
      <a:lt2>
        <a:srgbClr val="CCCCCC"/>
      </a:lt2>
      <a:accent1>
        <a:srgbClr val="0092D2"/>
      </a:accent1>
      <a:accent2>
        <a:srgbClr val="FAC81A"/>
      </a:accent2>
      <a:accent3>
        <a:srgbClr val="73B632"/>
      </a:accent3>
      <a:accent4>
        <a:srgbClr val="008B39"/>
      </a:accent4>
      <a:accent5>
        <a:srgbClr val="008F7B"/>
      </a:accent5>
      <a:accent6>
        <a:srgbClr val="CD0920"/>
      </a:accent6>
      <a:hlink>
        <a:srgbClr val="0000FF"/>
      </a:hlink>
      <a:folHlink>
        <a:srgbClr val="000000"/>
      </a:folHlink>
    </a:clrScheme>
    <a:fontScheme name="Office, klassinen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te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te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YhdistVuosi-MTK-esitys-1503</Template>
  <TotalTime>1047</TotalTime>
  <Words>934</Words>
  <Application>Microsoft Office PowerPoint</Application>
  <PresentationFormat>Näytössä katseltava esitys (16:9)</PresentationFormat>
  <Paragraphs>116</Paragraphs>
  <Slides>15</Slides>
  <Notes>4</Notes>
  <HiddenSlides>0</HiddenSlides>
  <MMClips>0</MMClips>
  <ScaleCrop>false</ScaleCrop>
  <HeadingPairs>
    <vt:vector size="6" baseType="variant">
      <vt:variant>
        <vt:lpstr>Teema</vt:lpstr>
      </vt:variant>
      <vt:variant>
        <vt:i4>1</vt:i4>
      </vt:variant>
      <vt:variant>
        <vt:lpstr>Upotetut OLE-palvelimet</vt:lpstr>
      </vt:variant>
      <vt:variant>
        <vt:i4>0</vt:i4>
      </vt:variant>
      <vt:variant>
        <vt:lpstr>Dian otsikot</vt:lpstr>
      </vt:variant>
      <vt:variant>
        <vt:i4>15</vt:i4>
      </vt:variant>
    </vt:vector>
  </HeadingPairs>
  <TitlesOfParts>
    <vt:vector size="16" baseType="lpstr">
      <vt:lpstr>YhdistVuosi-MTK-esitys-1503</vt:lpstr>
      <vt:lpstr>Illuusio halvasta ruuasta  – onko eläinten hyvinvoinnilla hinta   Kuluttajan näkökulma</vt:lpstr>
      <vt:lpstr>Kuluttajan ruoka- ja  maatalousasenteita </vt:lpstr>
      <vt:lpstr>Lähiruokaa kiitos kertoo, että… </vt:lpstr>
      <vt:lpstr>Mitkä asiat vaikuttivat kuluttajan ostopäätöksiin lihaa ostettaesa 2012</vt:lpstr>
      <vt:lpstr>Mitkä asiat vaikuttivat kuluttajan ostopäätöksiin lihaa ostettaesa 2012</vt:lpstr>
      <vt:lpstr>Kotimaista lihaa arvostetaan</vt:lpstr>
      <vt:lpstr>Vastuullisuuden argumentointi-tutkimushanke 2013 </vt:lpstr>
      <vt:lpstr>PowerPoint-esitys</vt:lpstr>
      <vt:lpstr>Vastuullisuusasenteet yleensä ja suhtautuminen lihaan vaihtelevat…</vt:lpstr>
      <vt:lpstr>PowerPoint-esitys</vt:lpstr>
      <vt:lpstr>PowerPoint-esitys</vt:lpstr>
      <vt:lpstr>PowerPoint-esitys</vt:lpstr>
      <vt:lpstr>PowerPoint-esitys</vt:lpstr>
      <vt:lpstr>Kuluttaja … </vt:lpstr>
      <vt:lpstr>Kuluttaja … </vt:lpstr>
    </vt:vector>
  </TitlesOfParts>
  <Company>MTK</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Esityksen nimi</dc:title>
  <dc:creator>Flittner von Julia</dc:creator>
  <cp:lastModifiedBy>Suojala Leena</cp:lastModifiedBy>
  <cp:revision>113</cp:revision>
  <cp:lastPrinted>2013-09-20T12:57:22Z</cp:lastPrinted>
  <dcterms:created xsi:type="dcterms:W3CDTF">2013-04-15T10:45:14Z</dcterms:created>
  <dcterms:modified xsi:type="dcterms:W3CDTF">2013-10-13T17:50:44Z</dcterms:modified>
</cp:coreProperties>
</file>